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RQND Pro" charset="1" panose="00000500000000000000"/>
      <p:regular r:id="rId19"/>
    </p:embeddedFont>
    <p:embeddedFont>
      <p:font typeface="Poppins Bold Italics" charset="1" panose="00000800000000000000"/>
      <p:regular r:id="rId20"/>
    </p:embeddedFont>
    <p:embeddedFont>
      <p:font typeface="Poppins" charset="1" panose="00000500000000000000"/>
      <p:regular r:id="rId21"/>
    </p:embeddedFont>
    <p:embeddedFont>
      <p:font typeface="Poppins Bold" charset="1" panose="000008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svg>
</file>

<file path=ppt/media/image26.png>
</file>

<file path=ppt/media/image27.svg>
</file>

<file path=ppt/media/image28.png>
</file>

<file path=ppt/media/image29.svg>
</file>

<file path=ppt/media/image3.svg>
</file>

<file path=ppt/media/image30.jpeg>
</file>

<file path=ppt/media/image31.jpeg>
</file>

<file path=ppt/media/image32.jpeg>
</file>

<file path=ppt/media/image33.png>
</file>

<file path=ppt/media/image34.png>
</file>

<file path=ppt/media/image35.png>
</file>

<file path=ppt/media/image36.svg>
</file>

<file path=ppt/media/image37.png>
</file>

<file path=ppt/media/image38.svg>
</file>

<file path=ppt/media/image39.png>
</file>

<file path=ppt/media/image4.png>
</file>

<file path=ppt/media/image40.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35.png" Type="http://schemas.openxmlformats.org/officeDocument/2006/relationships/image"/><Relationship Id="rId6" Target="../media/image36.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37.png" Type="http://schemas.openxmlformats.org/officeDocument/2006/relationships/image"/><Relationship Id="rId8" Target="../media/image38.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9.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40.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1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svg" Type="http://schemas.openxmlformats.org/officeDocument/2006/relationships/image"/><Relationship Id="rId11" Target="../media/image21.png" Type="http://schemas.openxmlformats.org/officeDocument/2006/relationships/image"/><Relationship Id="rId12" Target="../media/image22.svg" Type="http://schemas.openxmlformats.org/officeDocument/2006/relationships/image"/><Relationship Id="rId13" Target="../media/image23.png" Type="http://schemas.openxmlformats.org/officeDocument/2006/relationships/image"/><Relationship Id="rId14" Target="../media/image24.png" Type="http://schemas.openxmlformats.org/officeDocument/2006/relationships/image"/><Relationship Id="rId15" Target="../media/image25.svg" Type="http://schemas.openxmlformats.org/officeDocument/2006/relationships/image"/><Relationship Id="rId16" Target="../media/image26.png" Type="http://schemas.openxmlformats.org/officeDocument/2006/relationships/image"/><Relationship Id="rId17" Target="../media/image27.svg" Type="http://schemas.openxmlformats.org/officeDocument/2006/relationships/image"/><Relationship Id="rId18" Target="../media/image28.png" Type="http://schemas.openxmlformats.org/officeDocument/2006/relationships/image"/><Relationship Id="rId19" Target="../media/image29.svg" Type="http://schemas.openxmlformats.org/officeDocument/2006/relationships/image"/><Relationship Id="rId2" Target="../media/image1.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30.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31.jpeg" Type="http://schemas.openxmlformats.org/officeDocument/2006/relationships/image"/><Relationship Id="rId8" Target="../media/image3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33.png" Type="http://schemas.openxmlformats.org/officeDocument/2006/relationships/image"/><Relationship Id="rId8" Target="../media/image3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4812233" y="470192"/>
            <a:ext cx="12447067" cy="9346616"/>
          </a:xfrm>
          <a:custGeom>
            <a:avLst/>
            <a:gdLst/>
            <a:ahLst/>
            <a:cxnLst/>
            <a:rect r="r" b="b" t="t" l="l"/>
            <a:pathLst>
              <a:path h="9346616" w="12447067">
                <a:moveTo>
                  <a:pt x="0" y="0"/>
                </a:moveTo>
                <a:lnTo>
                  <a:pt x="12447067" y="0"/>
                </a:lnTo>
                <a:lnTo>
                  <a:pt x="12447067" y="9346616"/>
                </a:lnTo>
                <a:lnTo>
                  <a:pt x="0" y="934661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912899" y="799660"/>
            <a:ext cx="4123310" cy="4114800"/>
          </a:xfrm>
          <a:custGeom>
            <a:avLst/>
            <a:gdLst/>
            <a:ahLst/>
            <a:cxnLst/>
            <a:rect r="r" b="b" t="t" l="l"/>
            <a:pathLst>
              <a:path h="4114800" w="4123310">
                <a:moveTo>
                  <a:pt x="0" y="0"/>
                </a:moveTo>
                <a:lnTo>
                  <a:pt x="4123310" y="0"/>
                </a:lnTo>
                <a:lnTo>
                  <a:pt x="4123310" y="4114800"/>
                </a:lnTo>
                <a:lnTo>
                  <a:pt x="0" y="4114800"/>
                </a:lnTo>
                <a:lnTo>
                  <a:pt x="0" y="0"/>
                </a:lnTo>
                <a:close/>
              </a:path>
            </a:pathLst>
          </a:custGeom>
          <a:blipFill>
            <a:blip r:embed="rId5">
              <a:alphaModFix amt="3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436057" y="2503578"/>
            <a:ext cx="4009232" cy="6654327"/>
          </a:xfrm>
          <a:custGeom>
            <a:avLst/>
            <a:gdLst/>
            <a:ahLst/>
            <a:cxnLst/>
            <a:rect r="r" b="b" t="t" l="l"/>
            <a:pathLst>
              <a:path h="6654327" w="4009232">
                <a:moveTo>
                  <a:pt x="0" y="0"/>
                </a:moveTo>
                <a:lnTo>
                  <a:pt x="4009232" y="0"/>
                </a:lnTo>
                <a:lnTo>
                  <a:pt x="4009232" y="6654327"/>
                </a:lnTo>
                <a:lnTo>
                  <a:pt x="0" y="6654327"/>
                </a:lnTo>
                <a:lnTo>
                  <a:pt x="0" y="0"/>
                </a:lnTo>
                <a:close/>
              </a:path>
            </a:pathLst>
          </a:custGeom>
          <a:blipFill>
            <a:blip r:embed="rId7"/>
            <a:stretch>
              <a:fillRect l="0" t="0" r="0" b="0"/>
            </a:stretch>
          </a:blipFill>
        </p:spPr>
      </p:sp>
      <p:sp>
        <p:nvSpPr>
          <p:cNvPr name="TextBox 6" id="6"/>
          <p:cNvSpPr txBox="true"/>
          <p:nvPr/>
        </p:nvSpPr>
        <p:spPr>
          <a:xfrm rot="0">
            <a:off x="8037978" y="747829"/>
            <a:ext cx="7026715" cy="1538016"/>
          </a:xfrm>
          <a:prstGeom prst="rect">
            <a:avLst/>
          </a:prstGeom>
        </p:spPr>
        <p:txBody>
          <a:bodyPr anchor="t" rtlCol="false" tIns="0" lIns="0" bIns="0" rIns="0">
            <a:spAutoFit/>
          </a:bodyPr>
          <a:lstStyle/>
          <a:p>
            <a:pPr algn="ctr">
              <a:lnSpc>
                <a:spcPts val="5381"/>
              </a:lnSpc>
            </a:pPr>
            <a:r>
              <a:rPr lang="en-US" sz="8969">
                <a:solidFill>
                  <a:srgbClr val="FFFFFF"/>
                </a:solidFill>
                <a:latin typeface="RQND Pro"/>
                <a:ea typeface="RQND Pro"/>
                <a:cs typeface="RQND Pro"/>
                <a:sym typeface="RQND Pro"/>
              </a:rPr>
              <a:t>Problem </a:t>
            </a:r>
          </a:p>
          <a:p>
            <a:pPr algn="ctr">
              <a:lnSpc>
                <a:spcPts val="5381"/>
              </a:lnSpc>
            </a:pPr>
            <a:r>
              <a:rPr lang="en-US" sz="8969">
                <a:solidFill>
                  <a:srgbClr val="FFFFFF"/>
                </a:solidFill>
                <a:latin typeface="RQND Pro"/>
                <a:ea typeface="RQND Pro"/>
                <a:cs typeface="RQND Pro"/>
                <a:sym typeface="RQND Pro"/>
              </a:rPr>
              <a:t>statement</a:t>
            </a:r>
          </a:p>
        </p:txBody>
      </p:sp>
      <p:sp>
        <p:nvSpPr>
          <p:cNvPr name="TextBox 7" id="7"/>
          <p:cNvSpPr txBox="true"/>
          <p:nvPr/>
        </p:nvSpPr>
        <p:spPr>
          <a:xfrm rot="0">
            <a:off x="6230024" y="2419254"/>
            <a:ext cx="10181930" cy="808937"/>
          </a:xfrm>
          <a:prstGeom prst="rect">
            <a:avLst/>
          </a:prstGeom>
        </p:spPr>
        <p:txBody>
          <a:bodyPr anchor="t" rtlCol="false" tIns="0" lIns="0" bIns="0" rIns="0">
            <a:spAutoFit/>
          </a:bodyPr>
          <a:lstStyle/>
          <a:p>
            <a:pPr algn="just">
              <a:lnSpc>
                <a:spcPts val="3187"/>
              </a:lnSpc>
              <a:spcBef>
                <a:spcPct val="0"/>
              </a:spcBef>
            </a:pPr>
            <a:r>
              <a:rPr lang="en-US" sz="2277">
                <a:solidFill>
                  <a:srgbClr val="FFFFFF"/>
                </a:solidFill>
                <a:latin typeface="Poppins Bold Italics"/>
                <a:ea typeface="Poppins Bold Italics"/>
                <a:cs typeface="Poppins Bold Italics"/>
                <a:sym typeface="Poppins Bold Italics"/>
              </a:rPr>
              <a:t>PS-04 : Introduction to GenAI and Simple LLM Inference on CPU and fine-tuning of LLM Model to create a Custom Chatbot</a:t>
            </a:r>
          </a:p>
        </p:txBody>
      </p:sp>
      <p:sp>
        <p:nvSpPr>
          <p:cNvPr name="TextBox 8" id="8"/>
          <p:cNvSpPr txBox="true"/>
          <p:nvPr/>
        </p:nvSpPr>
        <p:spPr>
          <a:xfrm rot="0">
            <a:off x="6620997" y="4317880"/>
            <a:ext cx="9399984" cy="2949523"/>
          </a:xfrm>
          <a:prstGeom prst="rect">
            <a:avLst/>
          </a:prstGeom>
        </p:spPr>
        <p:txBody>
          <a:bodyPr anchor="t" rtlCol="false" tIns="0" lIns="0" bIns="0" rIns="0">
            <a:spAutoFit/>
          </a:bodyPr>
          <a:lstStyle/>
          <a:p>
            <a:pPr algn="just">
              <a:lnSpc>
                <a:spcPts val="3327"/>
              </a:lnSpc>
              <a:spcBef>
                <a:spcPct val="0"/>
              </a:spcBef>
            </a:pPr>
            <a:r>
              <a:rPr lang="en-US" sz="2377">
                <a:solidFill>
                  <a:srgbClr val="FFFFFF"/>
                </a:solidFill>
                <a:latin typeface="Poppins"/>
                <a:ea typeface="Poppins"/>
                <a:cs typeface="Poppins"/>
                <a:sym typeface="Poppins"/>
              </a:rPr>
              <a:t>This project involves exploring Generative AI by performing LLM inference on a CPU and fine-tuning a pre-trained LLM model to develop a custom chatbot. Key tasks include managing large model files, executing inference processes, and applying fine-tuning techniques using Intel AI Tools. The goal is to gain practical experience in these areas, focusing on technical challenges and solutions.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829677" y="5143500"/>
            <a:ext cx="1696903" cy="1693401"/>
          </a:xfrm>
          <a:custGeom>
            <a:avLst/>
            <a:gdLst/>
            <a:ahLst/>
            <a:cxnLst/>
            <a:rect r="r" b="b" t="t" l="l"/>
            <a:pathLst>
              <a:path h="1693401" w="1696903">
                <a:moveTo>
                  <a:pt x="0" y="0"/>
                </a:moveTo>
                <a:lnTo>
                  <a:pt x="1696903" y="0"/>
                </a:lnTo>
                <a:lnTo>
                  <a:pt x="1696903" y="1693401"/>
                </a:lnTo>
                <a:lnTo>
                  <a:pt x="0" y="1693401"/>
                </a:lnTo>
                <a:lnTo>
                  <a:pt x="0" y="0"/>
                </a:lnTo>
                <a:close/>
              </a:path>
            </a:pathLst>
          </a:custGeom>
          <a:blipFill>
            <a:blip r:embed="rId3">
              <a:alphaModFix amt="62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18131" y="2593585"/>
            <a:ext cx="13000940" cy="6602730"/>
          </a:xfrm>
          <a:prstGeom prst="rect">
            <a:avLst/>
          </a:prstGeom>
        </p:spPr>
        <p:txBody>
          <a:bodyPr anchor="t" rtlCol="false" tIns="0" lIns="0" bIns="0" rIns="0">
            <a:spAutoFit/>
          </a:bodyPr>
          <a:lstStyle/>
          <a:p>
            <a:pPr algn="just">
              <a:lnSpc>
                <a:spcPts val="4410"/>
              </a:lnSpc>
            </a:pPr>
            <a:r>
              <a:rPr lang="en-US" sz="2250">
                <a:solidFill>
                  <a:srgbClr val="FFFFFF"/>
                </a:solidFill>
                <a:latin typeface="Poppins"/>
                <a:ea typeface="Poppins"/>
                <a:cs typeface="Poppins"/>
                <a:sym typeface="Poppins"/>
              </a:rPr>
              <a:t>Training our AI-powered chatbot is a critical aspect of its development. Here’s a detailed overview of the training process and the estimated time required for our chatbot:</a:t>
            </a:r>
          </a:p>
          <a:p>
            <a:pPr algn="just" marL="485775" indent="-242888" lvl="1">
              <a:lnSpc>
                <a:spcPts val="4410"/>
              </a:lnSpc>
              <a:buFont typeface="Arial"/>
              <a:buChar char="•"/>
            </a:pPr>
            <a:r>
              <a:rPr lang="en-US" sz="2250">
                <a:solidFill>
                  <a:srgbClr val="FFFFFF"/>
                </a:solidFill>
                <a:latin typeface="Poppins Bold"/>
                <a:ea typeface="Poppins Bold"/>
                <a:cs typeface="Poppins Bold"/>
                <a:sym typeface="Poppins Bold"/>
              </a:rPr>
              <a:t>Training Process: </a:t>
            </a:r>
            <a:r>
              <a:rPr lang="en-US" sz="2250">
                <a:solidFill>
                  <a:srgbClr val="FFFFFF"/>
                </a:solidFill>
                <a:latin typeface="Poppins"/>
                <a:ea typeface="Poppins"/>
                <a:cs typeface="Poppins"/>
                <a:sym typeface="Poppins"/>
              </a:rPr>
              <a:t>Our chatbot undergoes extensive training using advanced machine learning techniques to understand and respond to cancer-related queries.</a:t>
            </a:r>
          </a:p>
          <a:p>
            <a:pPr algn="just" marL="485775" indent="-242888" lvl="1">
              <a:lnSpc>
                <a:spcPts val="4410"/>
              </a:lnSpc>
              <a:buFont typeface="Arial"/>
              <a:buChar char="•"/>
            </a:pPr>
            <a:r>
              <a:rPr lang="en-US" sz="2250">
                <a:solidFill>
                  <a:srgbClr val="FFFFFF"/>
                </a:solidFill>
                <a:latin typeface="Poppins Bold"/>
                <a:ea typeface="Poppins Bold"/>
                <a:cs typeface="Poppins Bold"/>
                <a:sym typeface="Poppins Bold"/>
              </a:rPr>
              <a:t>Time Required: </a:t>
            </a:r>
            <a:r>
              <a:rPr lang="en-US" sz="2250">
                <a:solidFill>
                  <a:srgbClr val="FFFFFF"/>
                </a:solidFill>
                <a:latin typeface="Poppins"/>
                <a:ea typeface="Poppins"/>
                <a:cs typeface="Poppins"/>
                <a:sym typeface="Poppins"/>
              </a:rPr>
              <a:t>The training process is estimated to take approximately 2-3 hours. This duration is influenced by factors such as the size of the dataset, the complexity of the model architecture (like the Neural Chat v3 by Intel), and the computing resources available.</a:t>
            </a:r>
          </a:p>
          <a:p>
            <a:pPr algn="just" marL="485775" indent="-242888" lvl="1">
              <a:lnSpc>
                <a:spcPts val="4410"/>
              </a:lnSpc>
              <a:buFont typeface="Arial"/>
              <a:buChar char="•"/>
            </a:pPr>
            <a:r>
              <a:rPr lang="en-US" sz="2250">
                <a:solidFill>
                  <a:srgbClr val="FFFFFF"/>
                </a:solidFill>
                <a:latin typeface="Poppins Bold"/>
                <a:ea typeface="Poppins Bold"/>
                <a:cs typeface="Poppins Bold"/>
                <a:sym typeface="Poppins Bold"/>
              </a:rPr>
              <a:t>Response Time: </a:t>
            </a:r>
            <a:r>
              <a:rPr lang="en-US" sz="2250">
                <a:solidFill>
                  <a:srgbClr val="FFFFFF"/>
                </a:solidFill>
                <a:latin typeface="Poppins"/>
                <a:ea typeface="Poppins"/>
                <a:cs typeface="Poppins"/>
                <a:sym typeface="Poppins"/>
              </a:rPr>
              <a:t>Once trained, the chatbot typically responds to user queries within [30 seconds to 60 seconds], depending on the complexity and length of the query. This ensures quick and efficient interactions with users.</a:t>
            </a:r>
          </a:p>
          <a:p>
            <a:pPr algn="just">
              <a:lnSpc>
                <a:spcPts val="4410"/>
              </a:lnSpc>
            </a:pPr>
          </a:p>
        </p:txBody>
      </p:sp>
      <p:sp>
        <p:nvSpPr>
          <p:cNvPr name="Freeform 5" id="5"/>
          <p:cNvSpPr/>
          <p:nvPr/>
        </p:nvSpPr>
        <p:spPr>
          <a:xfrm flipH="false" flipV="false" rot="0">
            <a:off x="13787708" y="3432984"/>
            <a:ext cx="4171671" cy="4114800"/>
          </a:xfrm>
          <a:custGeom>
            <a:avLst/>
            <a:gdLst/>
            <a:ahLst/>
            <a:cxnLst/>
            <a:rect r="r" b="b" t="t" l="l"/>
            <a:pathLst>
              <a:path h="4114800" w="4171671">
                <a:moveTo>
                  <a:pt x="0" y="0"/>
                </a:moveTo>
                <a:lnTo>
                  <a:pt x="4171672" y="0"/>
                </a:lnTo>
                <a:lnTo>
                  <a:pt x="4171672"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028700" y="808922"/>
            <a:ext cx="6716436" cy="574327"/>
          </a:xfrm>
          <a:prstGeom prst="rect">
            <a:avLst/>
          </a:prstGeom>
        </p:spPr>
        <p:txBody>
          <a:bodyPr anchor="t" rtlCol="false" tIns="0" lIns="0" bIns="0" rIns="0">
            <a:spAutoFit/>
          </a:bodyPr>
          <a:lstStyle/>
          <a:p>
            <a:pPr algn="l">
              <a:lnSpc>
                <a:spcPts val="3616"/>
              </a:lnSpc>
            </a:pPr>
            <a:r>
              <a:rPr lang="en-US" sz="6026">
                <a:solidFill>
                  <a:srgbClr val="FFFFFF"/>
                </a:solidFill>
                <a:latin typeface="RQND Pro"/>
                <a:ea typeface="RQND Pro"/>
                <a:cs typeface="RQND Pro"/>
                <a:sym typeface="RQND Pro"/>
              </a:rPr>
              <a:t>TRAINING TIME</a:t>
            </a:r>
          </a:p>
        </p:txBody>
      </p:sp>
      <p:sp>
        <p:nvSpPr>
          <p:cNvPr name="Freeform 7" id="7"/>
          <p:cNvSpPr/>
          <p:nvPr/>
        </p:nvSpPr>
        <p:spPr>
          <a:xfrm flipH="false" flipV="false" rot="0">
            <a:off x="257759" y="258197"/>
            <a:ext cx="6141694" cy="1541007"/>
          </a:xfrm>
          <a:custGeom>
            <a:avLst/>
            <a:gdLst/>
            <a:ahLst/>
            <a:cxnLst/>
            <a:rect r="r" b="b" t="t" l="l"/>
            <a:pathLst>
              <a:path h="1541007" w="6141694">
                <a:moveTo>
                  <a:pt x="0" y="0"/>
                </a:moveTo>
                <a:lnTo>
                  <a:pt x="6141694" y="0"/>
                </a:lnTo>
                <a:lnTo>
                  <a:pt x="6141694" y="1541006"/>
                </a:lnTo>
                <a:lnTo>
                  <a:pt x="0" y="154100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829677" y="5143500"/>
            <a:ext cx="1696903" cy="1693401"/>
          </a:xfrm>
          <a:custGeom>
            <a:avLst/>
            <a:gdLst/>
            <a:ahLst/>
            <a:cxnLst/>
            <a:rect r="r" b="b" t="t" l="l"/>
            <a:pathLst>
              <a:path h="1693401" w="1696903">
                <a:moveTo>
                  <a:pt x="0" y="0"/>
                </a:moveTo>
                <a:lnTo>
                  <a:pt x="1696903" y="0"/>
                </a:lnTo>
                <a:lnTo>
                  <a:pt x="1696903" y="1693401"/>
                </a:lnTo>
                <a:lnTo>
                  <a:pt x="0" y="1693401"/>
                </a:lnTo>
                <a:lnTo>
                  <a:pt x="0" y="0"/>
                </a:lnTo>
                <a:close/>
              </a:path>
            </a:pathLst>
          </a:custGeom>
          <a:blipFill>
            <a:blip r:embed="rId3">
              <a:alphaModFix amt="62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383443" y="2437370"/>
            <a:ext cx="13000940" cy="7450455"/>
          </a:xfrm>
          <a:prstGeom prst="rect">
            <a:avLst/>
          </a:prstGeom>
        </p:spPr>
        <p:txBody>
          <a:bodyPr anchor="t" rtlCol="false" tIns="0" lIns="0" bIns="0" rIns="0">
            <a:spAutoFit/>
          </a:bodyPr>
          <a:lstStyle/>
          <a:p>
            <a:pPr algn="just" marL="485775" indent="-242888" lvl="1">
              <a:lnSpc>
                <a:spcPts val="3510"/>
              </a:lnSpc>
              <a:buFont typeface="Arial"/>
              <a:buChar char="•"/>
            </a:pPr>
            <a:r>
              <a:rPr lang="en-US" sz="2250">
                <a:solidFill>
                  <a:srgbClr val="FFFFFF"/>
                </a:solidFill>
                <a:latin typeface="Poppins Bold"/>
                <a:ea typeface="Poppins Bold"/>
                <a:cs typeface="Poppins Bold"/>
                <a:sym typeface="Poppins Bold"/>
              </a:rPr>
              <a:t>Integration of AI in Healthcare: </a:t>
            </a:r>
            <a:r>
              <a:rPr lang="en-US" sz="2250">
                <a:solidFill>
                  <a:srgbClr val="FFFFFF"/>
                </a:solidFill>
                <a:latin typeface="Poppins"/>
                <a:ea typeface="Poppins"/>
                <a:cs typeface="Poppins"/>
                <a:sym typeface="Poppins"/>
              </a:rPr>
              <a:t>We have learned the significant potential of AI in transforming healthcare by providing accurate and timely information to patients and caregivers.</a:t>
            </a:r>
          </a:p>
          <a:p>
            <a:pPr algn="just" marL="485775" indent="-242888" lvl="1">
              <a:lnSpc>
                <a:spcPts val="3510"/>
              </a:lnSpc>
              <a:buFont typeface="Arial"/>
              <a:buChar char="•"/>
            </a:pPr>
            <a:r>
              <a:rPr lang="en-US" sz="2250">
                <a:solidFill>
                  <a:srgbClr val="FFFFFF"/>
                </a:solidFill>
                <a:latin typeface="Poppins Bold"/>
                <a:ea typeface="Poppins Bold"/>
                <a:cs typeface="Poppins Bold"/>
                <a:sym typeface="Poppins Bold"/>
              </a:rPr>
              <a:t>Importance of Reliable Data Sources: </a:t>
            </a:r>
            <a:r>
              <a:rPr lang="en-US" sz="2250">
                <a:solidFill>
                  <a:srgbClr val="FFFFFF"/>
                </a:solidFill>
                <a:latin typeface="Poppins"/>
                <a:ea typeface="Poppins"/>
                <a:cs typeface="Poppins"/>
                <a:sym typeface="Poppins"/>
              </a:rPr>
              <a:t>The quality of the chatbot’s responses heavily relies on the accuracy and comprehensiveness of the data sources, emphasizing the need for utilizing authoritative and well-documented medical references.</a:t>
            </a:r>
          </a:p>
          <a:p>
            <a:pPr algn="just" marL="485775" indent="-242888" lvl="1">
              <a:lnSpc>
                <a:spcPts val="3510"/>
              </a:lnSpc>
              <a:buFont typeface="Arial"/>
              <a:buChar char="•"/>
            </a:pPr>
            <a:r>
              <a:rPr lang="en-US" sz="2250">
                <a:solidFill>
                  <a:srgbClr val="FFFFFF"/>
                </a:solidFill>
                <a:latin typeface="Poppins Bold"/>
                <a:ea typeface="Poppins Bold"/>
                <a:cs typeface="Poppins Bold"/>
                <a:sym typeface="Poppins Bold"/>
              </a:rPr>
              <a:t>Challenges in NLP Implementation: </a:t>
            </a:r>
            <a:r>
              <a:rPr lang="en-US" sz="2250">
                <a:solidFill>
                  <a:srgbClr val="FFFFFF"/>
                </a:solidFill>
                <a:latin typeface="Poppins"/>
                <a:ea typeface="Poppins"/>
                <a:cs typeface="Poppins"/>
                <a:sym typeface="Poppins"/>
              </a:rPr>
              <a:t>Implementing NLP techniques and fine-tuning models to understand and generate relevant responses required careful handling of domain-specific language and concepts.</a:t>
            </a:r>
          </a:p>
          <a:p>
            <a:pPr algn="just" marL="485775" indent="-242888" lvl="1">
              <a:lnSpc>
                <a:spcPts val="3510"/>
              </a:lnSpc>
              <a:buFont typeface="Arial"/>
              <a:buChar char="•"/>
            </a:pPr>
            <a:r>
              <a:rPr lang="en-US" sz="2250">
                <a:solidFill>
                  <a:srgbClr val="FFFFFF"/>
                </a:solidFill>
                <a:latin typeface="Poppins Bold"/>
                <a:ea typeface="Poppins Bold"/>
                <a:cs typeface="Poppins Bold"/>
                <a:sym typeface="Poppins Bold"/>
              </a:rPr>
              <a:t>Technical Skills Enhancement: </a:t>
            </a:r>
            <a:r>
              <a:rPr lang="en-US" sz="2250">
                <a:solidFill>
                  <a:srgbClr val="FFFFFF"/>
                </a:solidFill>
                <a:latin typeface="Poppins"/>
                <a:ea typeface="Poppins"/>
                <a:cs typeface="Poppins"/>
                <a:sym typeface="Poppins"/>
              </a:rPr>
              <a:t>The project enhanced our technical skills in using advanced AI tools and frameworks, such as Chroma for data retrieval and Flask for backend development.</a:t>
            </a:r>
          </a:p>
          <a:p>
            <a:pPr algn="just" marL="485775" indent="-242888" lvl="1">
              <a:lnSpc>
                <a:spcPts val="3510"/>
              </a:lnSpc>
              <a:buFont typeface="Arial"/>
              <a:buChar char="•"/>
            </a:pPr>
            <a:r>
              <a:rPr lang="en-US" sz="2250">
                <a:solidFill>
                  <a:srgbClr val="FFFFFF"/>
                </a:solidFill>
                <a:latin typeface="Poppins Bold"/>
                <a:ea typeface="Poppins Bold"/>
                <a:cs typeface="Poppins Bold"/>
                <a:sym typeface="Poppins Bold"/>
              </a:rPr>
              <a:t>User-Centric Design: </a:t>
            </a:r>
            <a:r>
              <a:rPr lang="en-US" sz="2250">
                <a:solidFill>
                  <a:srgbClr val="FFFFFF"/>
                </a:solidFill>
                <a:latin typeface="Poppins"/>
                <a:ea typeface="Poppins"/>
                <a:cs typeface="Poppins"/>
                <a:sym typeface="Poppins"/>
              </a:rPr>
              <a:t>Designing a user-friendly interface that ensures accessibility and ease of use is crucial for the successful adoption of AI-driven solutions in healthcare.</a:t>
            </a:r>
          </a:p>
          <a:p>
            <a:pPr algn="just" marL="485775" indent="-242888" lvl="1">
              <a:lnSpc>
                <a:spcPts val="3510"/>
              </a:lnSpc>
              <a:buFont typeface="Arial"/>
              <a:buChar char="•"/>
            </a:pPr>
            <a:r>
              <a:rPr lang="en-US" sz="2250">
                <a:solidFill>
                  <a:srgbClr val="FFFFFF"/>
                </a:solidFill>
                <a:latin typeface="Poppins Bold"/>
                <a:ea typeface="Poppins Bold"/>
                <a:cs typeface="Poppins Bold"/>
                <a:sym typeface="Poppins Bold"/>
              </a:rPr>
              <a:t>Collaborative Effort: </a:t>
            </a:r>
            <a:r>
              <a:rPr lang="en-US" sz="2250">
                <a:solidFill>
                  <a:srgbClr val="FFFFFF"/>
                </a:solidFill>
                <a:latin typeface="Poppins"/>
                <a:ea typeface="Poppins"/>
                <a:cs typeface="Poppins"/>
                <a:sym typeface="Poppins"/>
              </a:rPr>
              <a:t>Effective teamwork and division of responsibilities were key to efficiently managing the project’s various components and achieving our objectives.</a:t>
            </a:r>
          </a:p>
          <a:p>
            <a:pPr algn="just">
              <a:lnSpc>
                <a:spcPts val="3510"/>
              </a:lnSpc>
            </a:pPr>
          </a:p>
        </p:txBody>
      </p:sp>
      <p:sp>
        <p:nvSpPr>
          <p:cNvPr name="TextBox 5" id="5"/>
          <p:cNvSpPr txBox="true"/>
          <p:nvPr/>
        </p:nvSpPr>
        <p:spPr>
          <a:xfrm rot="0">
            <a:off x="700657" y="931149"/>
            <a:ext cx="8785225" cy="461801"/>
          </a:xfrm>
          <a:prstGeom prst="rect">
            <a:avLst/>
          </a:prstGeom>
        </p:spPr>
        <p:txBody>
          <a:bodyPr anchor="t" rtlCol="false" tIns="0" lIns="0" bIns="0" rIns="0">
            <a:spAutoFit/>
          </a:bodyPr>
          <a:lstStyle/>
          <a:p>
            <a:pPr algn="l">
              <a:lnSpc>
                <a:spcPts val="2871"/>
              </a:lnSpc>
            </a:pPr>
            <a:r>
              <a:rPr lang="en-US" sz="4786">
                <a:solidFill>
                  <a:srgbClr val="FFFFFF"/>
                </a:solidFill>
                <a:latin typeface="RQND Pro"/>
                <a:ea typeface="RQND Pro"/>
                <a:cs typeface="RQND Pro"/>
                <a:sym typeface="RQND Pro"/>
              </a:rPr>
              <a:t>INSIGHTS AND LEARNINGS</a:t>
            </a:r>
          </a:p>
        </p:txBody>
      </p:sp>
      <p:sp>
        <p:nvSpPr>
          <p:cNvPr name="Freeform 6" id="6"/>
          <p:cNvSpPr/>
          <p:nvPr/>
        </p:nvSpPr>
        <p:spPr>
          <a:xfrm flipH="false" flipV="false" rot="0">
            <a:off x="257759" y="258197"/>
            <a:ext cx="6582311" cy="1651562"/>
          </a:xfrm>
          <a:custGeom>
            <a:avLst/>
            <a:gdLst/>
            <a:ahLst/>
            <a:cxnLst/>
            <a:rect r="r" b="b" t="t" l="l"/>
            <a:pathLst>
              <a:path h="1651562" w="6582311">
                <a:moveTo>
                  <a:pt x="0" y="0"/>
                </a:moveTo>
                <a:lnTo>
                  <a:pt x="6582311" y="0"/>
                </a:lnTo>
                <a:lnTo>
                  <a:pt x="6582311" y="1651561"/>
                </a:lnTo>
                <a:lnTo>
                  <a:pt x="0" y="165156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3805690" y="4023386"/>
            <a:ext cx="4058207" cy="3482680"/>
          </a:xfrm>
          <a:custGeom>
            <a:avLst/>
            <a:gdLst/>
            <a:ahLst/>
            <a:cxnLst/>
            <a:rect r="r" b="b" t="t" l="l"/>
            <a:pathLst>
              <a:path h="3482680" w="4058207">
                <a:moveTo>
                  <a:pt x="0" y="0"/>
                </a:moveTo>
                <a:lnTo>
                  <a:pt x="4058207" y="0"/>
                </a:lnTo>
                <a:lnTo>
                  <a:pt x="4058207" y="3482680"/>
                </a:lnTo>
                <a:lnTo>
                  <a:pt x="0" y="348268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7766494" y="-466446"/>
            <a:ext cx="10753446" cy="10753446"/>
          </a:xfrm>
          <a:custGeom>
            <a:avLst/>
            <a:gdLst/>
            <a:ahLst/>
            <a:cxnLst/>
            <a:rect r="r" b="b" t="t" l="l"/>
            <a:pathLst>
              <a:path h="10753446" w="10753446">
                <a:moveTo>
                  <a:pt x="0" y="0"/>
                </a:moveTo>
                <a:lnTo>
                  <a:pt x="10753446" y="0"/>
                </a:lnTo>
                <a:lnTo>
                  <a:pt x="10753446" y="10753446"/>
                </a:lnTo>
                <a:lnTo>
                  <a:pt x="0" y="10753446"/>
                </a:lnTo>
                <a:lnTo>
                  <a:pt x="0" y="0"/>
                </a:lnTo>
                <a:close/>
              </a:path>
            </a:pathLst>
          </a:custGeom>
          <a:blipFill>
            <a:blip r:embed="rId3">
              <a:alphaModFix amt="14000"/>
            </a:blip>
            <a:stretch>
              <a:fillRect l="0" t="0" r="0" b="0"/>
            </a:stretch>
          </a:blipFill>
        </p:spPr>
      </p:sp>
      <p:sp>
        <p:nvSpPr>
          <p:cNvPr name="Freeform 4" id="4"/>
          <p:cNvSpPr/>
          <p:nvPr/>
        </p:nvSpPr>
        <p:spPr>
          <a:xfrm flipH="false" flipV="false" rot="0">
            <a:off x="6827356" y="5741512"/>
            <a:ext cx="4123310" cy="4114800"/>
          </a:xfrm>
          <a:custGeom>
            <a:avLst/>
            <a:gdLst/>
            <a:ahLst/>
            <a:cxnLst/>
            <a:rect r="r" b="b" t="t" l="l"/>
            <a:pathLst>
              <a:path h="4114800" w="4123310">
                <a:moveTo>
                  <a:pt x="0" y="0"/>
                </a:moveTo>
                <a:lnTo>
                  <a:pt x="4123311" y="0"/>
                </a:lnTo>
                <a:lnTo>
                  <a:pt x="4123311" y="4114800"/>
                </a:lnTo>
                <a:lnTo>
                  <a:pt x="0" y="4114800"/>
                </a:lnTo>
                <a:lnTo>
                  <a:pt x="0" y="0"/>
                </a:lnTo>
                <a:close/>
              </a:path>
            </a:pathLst>
          </a:custGeom>
          <a:blipFill>
            <a:blip r:embed="rId4">
              <a:alphaModFix amt="30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00858" y="2860241"/>
            <a:ext cx="1696903" cy="1693401"/>
          </a:xfrm>
          <a:custGeom>
            <a:avLst/>
            <a:gdLst/>
            <a:ahLst/>
            <a:cxnLst/>
            <a:rect r="r" b="b" t="t" l="l"/>
            <a:pathLst>
              <a:path h="1693401" w="1696903">
                <a:moveTo>
                  <a:pt x="0" y="0"/>
                </a:moveTo>
                <a:lnTo>
                  <a:pt x="1696903" y="0"/>
                </a:lnTo>
                <a:lnTo>
                  <a:pt x="1696903" y="1693401"/>
                </a:lnTo>
                <a:lnTo>
                  <a:pt x="0" y="1693401"/>
                </a:lnTo>
                <a:lnTo>
                  <a:pt x="0" y="0"/>
                </a:lnTo>
                <a:close/>
              </a:path>
            </a:pathLst>
          </a:custGeom>
          <a:blipFill>
            <a:blip r:embed="rId4">
              <a:alphaModFix amt="62000"/>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733409" y="2792857"/>
            <a:ext cx="15525891" cy="6701917"/>
          </a:xfrm>
          <a:prstGeom prst="rect">
            <a:avLst/>
          </a:prstGeom>
        </p:spPr>
        <p:txBody>
          <a:bodyPr anchor="t" rtlCol="false" tIns="0" lIns="0" bIns="0" rIns="0">
            <a:spAutoFit/>
          </a:bodyPr>
          <a:lstStyle/>
          <a:p>
            <a:pPr algn="just" marL="496569" indent="-248284" lvl="1">
              <a:lnSpc>
                <a:spcPts val="4438"/>
              </a:lnSpc>
              <a:buFont typeface="Arial"/>
              <a:buChar char="•"/>
            </a:pPr>
            <a:r>
              <a:rPr lang="en-US" sz="2299">
                <a:solidFill>
                  <a:srgbClr val="FFFFFF"/>
                </a:solidFill>
                <a:latin typeface="Poppins Bold"/>
                <a:ea typeface="Poppins Bold"/>
                <a:cs typeface="Poppins Bold"/>
                <a:sym typeface="Poppins Bold"/>
              </a:rPr>
              <a:t>Aditya Kulkarni : Project Lead</a:t>
            </a:r>
          </a:p>
          <a:p>
            <a:pPr algn="just">
              <a:lnSpc>
                <a:spcPts val="4438"/>
              </a:lnSpc>
            </a:pPr>
            <a:r>
              <a:rPr lang="en-US" sz="2299">
                <a:solidFill>
                  <a:srgbClr val="FFFFFF"/>
                </a:solidFill>
                <a:latin typeface="Poppins"/>
                <a:ea typeface="Poppins"/>
                <a:cs typeface="Poppins"/>
                <a:sym typeface="Poppins"/>
              </a:rPr>
              <a:t>      </a:t>
            </a:r>
            <a:r>
              <a:rPr lang="en-US" sz="2299">
                <a:solidFill>
                  <a:srgbClr val="FFFFFF"/>
                </a:solidFill>
                <a:latin typeface="Poppins"/>
                <a:ea typeface="Poppins"/>
                <a:cs typeface="Poppins"/>
                <a:sym typeface="Poppins"/>
              </a:rPr>
              <a:t>Oversaw the entire project, coordinated team efforts, handled data extraction and preprocessing,</a:t>
            </a:r>
          </a:p>
          <a:p>
            <a:pPr algn="just">
              <a:lnSpc>
                <a:spcPts val="4438"/>
              </a:lnSpc>
            </a:pPr>
            <a:r>
              <a:rPr lang="en-US" sz="2299">
                <a:solidFill>
                  <a:srgbClr val="FFFFFF"/>
                </a:solidFill>
                <a:latin typeface="Poppins"/>
                <a:ea typeface="Poppins"/>
                <a:cs typeface="Poppins"/>
                <a:sym typeface="Poppins"/>
              </a:rPr>
              <a:t>      and integrated all components of the chatbot.</a:t>
            </a:r>
          </a:p>
          <a:p>
            <a:pPr algn="just" marL="496569" indent="-248284" lvl="1">
              <a:lnSpc>
                <a:spcPts val="4438"/>
              </a:lnSpc>
              <a:buFont typeface="Arial"/>
              <a:buChar char="•"/>
            </a:pPr>
            <a:r>
              <a:rPr lang="en-US" sz="2299">
                <a:solidFill>
                  <a:srgbClr val="FFFFFF"/>
                </a:solidFill>
                <a:latin typeface="Poppins Bold"/>
                <a:ea typeface="Poppins Bold"/>
                <a:cs typeface="Poppins Bold"/>
                <a:sym typeface="Poppins Bold"/>
              </a:rPr>
              <a:t>Kashish Aswani : NLP and Model Integration Specialist</a:t>
            </a:r>
          </a:p>
          <a:p>
            <a:pPr algn="just">
              <a:lnSpc>
                <a:spcPts val="4438"/>
              </a:lnSpc>
            </a:pPr>
            <a:r>
              <a:rPr lang="en-US" sz="2299">
                <a:solidFill>
                  <a:srgbClr val="FFFFFF"/>
                </a:solidFill>
                <a:latin typeface="Poppins"/>
                <a:ea typeface="Poppins"/>
                <a:cs typeface="Poppins"/>
                <a:sym typeface="Poppins"/>
              </a:rPr>
              <a:t>      </a:t>
            </a:r>
            <a:r>
              <a:rPr lang="en-US" sz="2299">
                <a:solidFill>
                  <a:srgbClr val="FFFFFF"/>
                </a:solidFill>
                <a:latin typeface="Poppins"/>
                <a:ea typeface="Poppins"/>
                <a:cs typeface="Poppins"/>
                <a:sym typeface="Poppins"/>
              </a:rPr>
              <a:t>Implemented NLP techniques and fine-tuned the Neural Chat v3 model for accurate query</a:t>
            </a:r>
          </a:p>
          <a:p>
            <a:pPr algn="just">
              <a:lnSpc>
                <a:spcPts val="4438"/>
              </a:lnSpc>
            </a:pPr>
            <a:r>
              <a:rPr lang="en-US" sz="2299">
                <a:solidFill>
                  <a:srgbClr val="FFFFFF"/>
                </a:solidFill>
                <a:latin typeface="Poppins"/>
                <a:ea typeface="Poppins"/>
                <a:cs typeface="Poppins"/>
                <a:sym typeface="Poppins"/>
              </a:rPr>
              <a:t>      responses.</a:t>
            </a:r>
          </a:p>
          <a:p>
            <a:pPr algn="just" marL="496569" indent="-248284" lvl="1">
              <a:lnSpc>
                <a:spcPts val="4438"/>
              </a:lnSpc>
              <a:buFont typeface="Arial"/>
              <a:buChar char="•"/>
            </a:pPr>
            <a:r>
              <a:rPr lang="en-US" sz="2299">
                <a:solidFill>
                  <a:srgbClr val="FFFFFF"/>
                </a:solidFill>
                <a:latin typeface="Poppins Bold"/>
                <a:ea typeface="Poppins Bold"/>
                <a:cs typeface="Poppins Bold"/>
                <a:sym typeface="Poppins Bold"/>
              </a:rPr>
              <a:t>Rasika Rakhewar : Backend Developer</a:t>
            </a:r>
          </a:p>
          <a:p>
            <a:pPr algn="just">
              <a:lnSpc>
                <a:spcPts val="4438"/>
              </a:lnSpc>
            </a:pPr>
            <a:r>
              <a:rPr lang="en-US" sz="2299">
                <a:solidFill>
                  <a:srgbClr val="FFFFFF"/>
                </a:solidFill>
                <a:latin typeface="Poppins"/>
                <a:ea typeface="Poppins"/>
                <a:cs typeface="Poppins"/>
                <a:sym typeface="Poppins"/>
              </a:rPr>
              <a:t>      </a:t>
            </a:r>
            <a:r>
              <a:rPr lang="en-US" sz="2299">
                <a:solidFill>
                  <a:srgbClr val="FFFFFF"/>
                </a:solidFill>
                <a:latin typeface="Poppins"/>
                <a:ea typeface="Poppins"/>
                <a:cs typeface="Poppins"/>
                <a:sym typeface="Poppins"/>
              </a:rPr>
              <a:t>Developed the backend using Flask and integrated the Chroma vector database for data retrieval.</a:t>
            </a:r>
          </a:p>
          <a:p>
            <a:pPr algn="just" marL="496569" indent="-248284" lvl="1">
              <a:lnSpc>
                <a:spcPts val="4438"/>
              </a:lnSpc>
              <a:buFont typeface="Arial"/>
              <a:buChar char="•"/>
            </a:pPr>
            <a:r>
              <a:rPr lang="en-US" sz="2299">
                <a:solidFill>
                  <a:srgbClr val="FFFFFF"/>
                </a:solidFill>
                <a:latin typeface="Poppins Bold"/>
                <a:ea typeface="Poppins Bold"/>
                <a:cs typeface="Poppins Bold"/>
                <a:sym typeface="Poppins Bold"/>
              </a:rPr>
              <a:t>Nagesh Ballurkar : Frontend Developer</a:t>
            </a:r>
          </a:p>
          <a:p>
            <a:pPr algn="just">
              <a:lnSpc>
                <a:spcPts val="4438"/>
              </a:lnSpc>
            </a:pPr>
            <a:r>
              <a:rPr lang="en-US" sz="2299">
                <a:solidFill>
                  <a:srgbClr val="FFFFFF"/>
                </a:solidFill>
                <a:latin typeface="Poppins"/>
                <a:ea typeface="Poppins"/>
                <a:cs typeface="Poppins"/>
                <a:sym typeface="Poppins"/>
              </a:rPr>
              <a:t>      </a:t>
            </a:r>
            <a:r>
              <a:rPr lang="en-US" sz="2299">
                <a:solidFill>
                  <a:srgbClr val="FFFFFF"/>
                </a:solidFill>
                <a:latin typeface="Poppins"/>
                <a:ea typeface="Poppins"/>
                <a:cs typeface="Poppins"/>
                <a:sym typeface="Poppins"/>
              </a:rPr>
              <a:t>Designed and developed the user-friendly interface using HTML, CSS, and JavaScript.</a:t>
            </a:r>
          </a:p>
          <a:p>
            <a:pPr algn="just" marL="496569" indent="-248284" lvl="1">
              <a:lnSpc>
                <a:spcPts val="4438"/>
              </a:lnSpc>
              <a:buFont typeface="Arial"/>
              <a:buChar char="•"/>
            </a:pPr>
            <a:r>
              <a:rPr lang="en-US" sz="2299">
                <a:solidFill>
                  <a:srgbClr val="FFFFFF"/>
                </a:solidFill>
                <a:latin typeface="Poppins Bold"/>
                <a:ea typeface="Poppins Bold"/>
                <a:cs typeface="Poppins Bold"/>
                <a:sym typeface="Poppins Bold"/>
              </a:rPr>
              <a:t>Pallavi Lagludkar : Deployment and Testing Specialist</a:t>
            </a:r>
          </a:p>
          <a:p>
            <a:pPr algn="just">
              <a:lnSpc>
                <a:spcPts val="4438"/>
              </a:lnSpc>
            </a:pPr>
            <a:r>
              <a:rPr lang="en-US" sz="2299">
                <a:solidFill>
                  <a:srgbClr val="FFFFFF"/>
                </a:solidFill>
                <a:latin typeface="Poppins"/>
                <a:ea typeface="Poppins"/>
                <a:cs typeface="Poppins"/>
                <a:sym typeface="Poppins"/>
              </a:rPr>
              <a:t>      </a:t>
            </a:r>
            <a:r>
              <a:rPr lang="en-US" sz="2299">
                <a:solidFill>
                  <a:srgbClr val="FFFFFF"/>
                </a:solidFill>
                <a:latin typeface="Poppins"/>
                <a:ea typeface="Poppins"/>
                <a:cs typeface="Poppins"/>
                <a:sym typeface="Poppins"/>
              </a:rPr>
              <a:t>Conducted testing, managed deployment readiness, and handled troubleshooting and debugging.</a:t>
            </a:r>
          </a:p>
        </p:txBody>
      </p:sp>
      <p:sp>
        <p:nvSpPr>
          <p:cNvPr name="TextBox 7" id="7"/>
          <p:cNvSpPr txBox="true"/>
          <p:nvPr/>
        </p:nvSpPr>
        <p:spPr>
          <a:xfrm rot="0">
            <a:off x="1088421" y="521012"/>
            <a:ext cx="16530133" cy="1402714"/>
          </a:xfrm>
          <a:prstGeom prst="rect">
            <a:avLst/>
          </a:prstGeom>
        </p:spPr>
        <p:txBody>
          <a:bodyPr anchor="t" rtlCol="false" tIns="0" lIns="0" bIns="0" rIns="0">
            <a:spAutoFit/>
          </a:bodyPr>
          <a:lstStyle/>
          <a:p>
            <a:pPr algn="ctr">
              <a:lnSpc>
                <a:spcPts val="11410"/>
              </a:lnSpc>
              <a:spcBef>
                <a:spcPct val="0"/>
              </a:spcBef>
            </a:pPr>
            <a:r>
              <a:rPr lang="en-US" sz="8150">
                <a:solidFill>
                  <a:srgbClr val="FFFFFF"/>
                </a:solidFill>
                <a:latin typeface="RQND Pro"/>
                <a:ea typeface="RQND Pro"/>
                <a:cs typeface="RQND Pro"/>
                <a:sym typeface="RQND Pro"/>
              </a:rPr>
              <a:t>TEAM MEMBERS &amp; CONTRIBUTIONS</a:t>
            </a:r>
          </a:p>
        </p:txBody>
      </p:sp>
      <p:sp>
        <p:nvSpPr>
          <p:cNvPr name="TextBox 8" id="8"/>
          <p:cNvSpPr txBox="true"/>
          <p:nvPr/>
        </p:nvSpPr>
        <p:spPr>
          <a:xfrm rot="0">
            <a:off x="1231288" y="866775"/>
            <a:ext cx="16530133" cy="1402714"/>
          </a:xfrm>
          <a:prstGeom prst="rect">
            <a:avLst/>
          </a:prstGeom>
        </p:spPr>
        <p:txBody>
          <a:bodyPr anchor="t" rtlCol="false" tIns="0" lIns="0" bIns="0" rIns="0">
            <a:spAutoFit/>
          </a:bodyPr>
          <a:lstStyle/>
          <a:p>
            <a:pPr algn="ctr">
              <a:lnSpc>
                <a:spcPts val="11410"/>
              </a:lnSpc>
              <a:spcBef>
                <a:spcPct val="0"/>
              </a:spcBef>
            </a:pPr>
            <a:r>
              <a:rPr lang="en-US" sz="8150">
                <a:solidFill>
                  <a:srgbClr val="FFFFFF"/>
                </a:solidFill>
                <a:latin typeface="RQND Pro"/>
                <a:ea typeface="RQND Pro"/>
                <a:cs typeface="RQND Pro"/>
                <a:sym typeface="RQND Pro"/>
              </a:rPr>
              <a:t>__________________________</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829677" y="5143500"/>
            <a:ext cx="1696903" cy="1693401"/>
          </a:xfrm>
          <a:custGeom>
            <a:avLst/>
            <a:gdLst/>
            <a:ahLst/>
            <a:cxnLst/>
            <a:rect r="r" b="b" t="t" l="l"/>
            <a:pathLst>
              <a:path h="1693401" w="1696903">
                <a:moveTo>
                  <a:pt x="0" y="0"/>
                </a:moveTo>
                <a:lnTo>
                  <a:pt x="1696903" y="0"/>
                </a:lnTo>
                <a:lnTo>
                  <a:pt x="1696903" y="1693401"/>
                </a:lnTo>
                <a:lnTo>
                  <a:pt x="0" y="1693401"/>
                </a:lnTo>
                <a:lnTo>
                  <a:pt x="0" y="0"/>
                </a:lnTo>
                <a:close/>
              </a:path>
            </a:pathLst>
          </a:custGeom>
          <a:blipFill>
            <a:blip r:embed="rId3">
              <a:alphaModFix amt="62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61284" y="2644281"/>
            <a:ext cx="12636742" cy="6047407"/>
          </a:xfrm>
          <a:prstGeom prst="rect">
            <a:avLst/>
          </a:prstGeom>
        </p:spPr>
        <p:txBody>
          <a:bodyPr anchor="t" rtlCol="false" tIns="0" lIns="0" bIns="0" rIns="0">
            <a:spAutoFit/>
          </a:bodyPr>
          <a:lstStyle/>
          <a:p>
            <a:pPr algn="just" marL="516659" indent="-258329" lvl="1">
              <a:lnSpc>
                <a:spcPts val="4379"/>
              </a:lnSpc>
              <a:buFont typeface="Arial"/>
              <a:buChar char="•"/>
            </a:pPr>
            <a:r>
              <a:rPr lang="en-US" sz="2393">
                <a:solidFill>
                  <a:srgbClr val="FFFFFF"/>
                </a:solidFill>
                <a:latin typeface="Poppins"/>
                <a:ea typeface="Poppins"/>
                <a:cs typeface="Poppins"/>
                <a:sym typeface="Poppins"/>
              </a:rPr>
              <a:t>Demonstrates the application of AI for providing reliable, cancer-related information sourced from multiple authoritative oncology books.</a:t>
            </a:r>
          </a:p>
          <a:p>
            <a:pPr algn="just" marL="516659" indent="-258329" lvl="1">
              <a:lnSpc>
                <a:spcPts val="4379"/>
              </a:lnSpc>
              <a:buFont typeface="Arial"/>
              <a:buChar char="•"/>
            </a:pPr>
            <a:r>
              <a:rPr lang="en-US" sz="2393">
                <a:solidFill>
                  <a:srgbClr val="FFFFFF"/>
                </a:solidFill>
                <a:latin typeface="Poppins"/>
                <a:ea typeface="Poppins"/>
                <a:cs typeface="Poppins"/>
                <a:sym typeface="Poppins"/>
              </a:rPr>
              <a:t>Implements a user-friendly interface and efficient data retrieval for quick and easy access to information.</a:t>
            </a:r>
          </a:p>
          <a:p>
            <a:pPr algn="just" marL="516659" indent="-258329" lvl="1">
              <a:lnSpc>
                <a:spcPts val="4379"/>
              </a:lnSpc>
              <a:buFont typeface="Arial"/>
              <a:buChar char="•"/>
            </a:pPr>
            <a:r>
              <a:rPr lang="en-US" sz="2393">
                <a:solidFill>
                  <a:srgbClr val="FFFFFF"/>
                </a:solidFill>
                <a:latin typeface="Poppins"/>
                <a:ea typeface="Poppins"/>
                <a:cs typeface="Poppins"/>
                <a:sym typeface="Poppins"/>
              </a:rPr>
              <a:t>Enhances patient care by offering immediate, accurate information, reducing anxiety, and supporting informed decision-making.</a:t>
            </a:r>
          </a:p>
          <a:p>
            <a:pPr algn="just" marL="516659" indent="-258329" lvl="1">
              <a:lnSpc>
                <a:spcPts val="4379"/>
              </a:lnSpc>
              <a:buFont typeface="Arial"/>
              <a:buChar char="•"/>
            </a:pPr>
            <a:r>
              <a:rPr lang="en-US" sz="2393">
                <a:solidFill>
                  <a:srgbClr val="FFFFFF"/>
                </a:solidFill>
                <a:latin typeface="Poppins"/>
                <a:ea typeface="Poppins"/>
                <a:cs typeface="Poppins"/>
                <a:sym typeface="Poppins"/>
              </a:rPr>
              <a:t>Provides high-quality, contextually relevant responses tailored to user needs, increasing accessibility to reliable cancer information.</a:t>
            </a:r>
          </a:p>
          <a:p>
            <a:pPr algn="just" marL="516659" indent="-258329" lvl="1">
              <a:lnSpc>
                <a:spcPts val="4379"/>
              </a:lnSpc>
              <a:buFont typeface="Arial"/>
              <a:buChar char="•"/>
            </a:pPr>
            <a:r>
              <a:rPr lang="en-US" sz="2393">
                <a:solidFill>
                  <a:srgbClr val="FFFFFF"/>
                </a:solidFill>
                <a:latin typeface="Poppins"/>
                <a:ea typeface="Poppins"/>
                <a:cs typeface="Poppins"/>
                <a:sym typeface="Poppins"/>
              </a:rPr>
              <a:t>Promotes self-education and empowerment among patients and facilitates better communication with healthcare providers.</a:t>
            </a:r>
          </a:p>
          <a:p>
            <a:pPr algn="just">
              <a:lnSpc>
                <a:spcPts val="4379"/>
              </a:lnSpc>
            </a:pPr>
          </a:p>
        </p:txBody>
      </p:sp>
      <p:sp>
        <p:nvSpPr>
          <p:cNvPr name="TextBox 5" id="5"/>
          <p:cNvSpPr txBox="true"/>
          <p:nvPr/>
        </p:nvSpPr>
        <p:spPr>
          <a:xfrm rot="0">
            <a:off x="1028700" y="715397"/>
            <a:ext cx="6417288" cy="789479"/>
          </a:xfrm>
          <a:prstGeom prst="rect">
            <a:avLst/>
          </a:prstGeom>
        </p:spPr>
        <p:txBody>
          <a:bodyPr anchor="t" rtlCol="false" tIns="0" lIns="0" bIns="0" rIns="0">
            <a:spAutoFit/>
          </a:bodyPr>
          <a:lstStyle/>
          <a:p>
            <a:pPr algn="l">
              <a:lnSpc>
                <a:spcPts val="4914"/>
              </a:lnSpc>
            </a:pPr>
            <a:r>
              <a:rPr lang="en-US" sz="8191">
                <a:solidFill>
                  <a:srgbClr val="FFFFFF"/>
                </a:solidFill>
                <a:latin typeface="RQND Pro"/>
                <a:ea typeface="RQND Pro"/>
                <a:cs typeface="RQND Pro"/>
                <a:sym typeface="RQND Pro"/>
              </a:rPr>
              <a:t>CONCLUSION</a:t>
            </a:r>
          </a:p>
        </p:txBody>
      </p:sp>
      <p:sp>
        <p:nvSpPr>
          <p:cNvPr name="Freeform 6" id="6"/>
          <p:cNvSpPr/>
          <p:nvPr/>
        </p:nvSpPr>
        <p:spPr>
          <a:xfrm flipH="false" flipV="false" rot="0">
            <a:off x="257759" y="258197"/>
            <a:ext cx="6141694" cy="1541007"/>
          </a:xfrm>
          <a:custGeom>
            <a:avLst/>
            <a:gdLst/>
            <a:ahLst/>
            <a:cxnLst/>
            <a:rect r="r" b="b" t="t" l="l"/>
            <a:pathLst>
              <a:path h="1541007" w="6141694">
                <a:moveTo>
                  <a:pt x="0" y="0"/>
                </a:moveTo>
                <a:lnTo>
                  <a:pt x="6141694" y="0"/>
                </a:lnTo>
                <a:lnTo>
                  <a:pt x="6141694" y="1541006"/>
                </a:lnTo>
                <a:lnTo>
                  <a:pt x="0" y="15410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3414904" y="2806206"/>
            <a:ext cx="4667414" cy="5574561"/>
          </a:xfrm>
          <a:custGeom>
            <a:avLst/>
            <a:gdLst/>
            <a:ahLst/>
            <a:cxnLst/>
            <a:rect r="r" b="b" t="t" l="l"/>
            <a:pathLst>
              <a:path h="5574561" w="4667414">
                <a:moveTo>
                  <a:pt x="0" y="0"/>
                </a:moveTo>
                <a:lnTo>
                  <a:pt x="4667415" y="0"/>
                </a:lnTo>
                <a:lnTo>
                  <a:pt x="4667415" y="5574561"/>
                </a:lnTo>
                <a:lnTo>
                  <a:pt x="0" y="5574561"/>
                </a:lnTo>
                <a:lnTo>
                  <a:pt x="0" y="0"/>
                </a:lnTo>
                <a:close/>
              </a:path>
            </a:pathLst>
          </a:custGeom>
          <a:blipFill>
            <a:blip r:embed="rId7"/>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TextBox 3" id="3"/>
          <p:cNvSpPr txBox="true"/>
          <p:nvPr/>
        </p:nvSpPr>
        <p:spPr>
          <a:xfrm rot="0">
            <a:off x="1097425" y="650529"/>
            <a:ext cx="8764818" cy="714072"/>
          </a:xfrm>
          <a:prstGeom prst="rect">
            <a:avLst/>
          </a:prstGeom>
        </p:spPr>
        <p:txBody>
          <a:bodyPr anchor="t" rtlCol="false" tIns="0" lIns="0" bIns="0" rIns="0">
            <a:spAutoFit/>
          </a:bodyPr>
          <a:lstStyle/>
          <a:p>
            <a:pPr algn="l">
              <a:lnSpc>
                <a:spcPts val="4504"/>
              </a:lnSpc>
            </a:pPr>
            <a:r>
              <a:rPr lang="en-US" sz="7508">
                <a:solidFill>
                  <a:srgbClr val="FFFFFF"/>
                </a:solidFill>
                <a:latin typeface="RQND Pro"/>
                <a:ea typeface="RQND Pro"/>
                <a:cs typeface="RQND Pro"/>
                <a:sym typeface="RQND Pro"/>
              </a:rPr>
              <a:t>OUR SOLUTION</a:t>
            </a:r>
          </a:p>
        </p:txBody>
      </p:sp>
      <p:sp>
        <p:nvSpPr>
          <p:cNvPr name="Freeform 4" id="4"/>
          <p:cNvSpPr/>
          <p:nvPr/>
        </p:nvSpPr>
        <p:spPr>
          <a:xfrm flipH="false" flipV="false" rot="0">
            <a:off x="391924" y="221904"/>
            <a:ext cx="6430982" cy="1613592"/>
          </a:xfrm>
          <a:custGeom>
            <a:avLst/>
            <a:gdLst/>
            <a:ahLst/>
            <a:cxnLst/>
            <a:rect r="r" b="b" t="t" l="l"/>
            <a:pathLst>
              <a:path h="1613592" w="6430982">
                <a:moveTo>
                  <a:pt x="0" y="0"/>
                </a:moveTo>
                <a:lnTo>
                  <a:pt x="6430982" y="0"/>
                </a:lnTo>
                <a:lnTo>
                  <a:pt x="6430982" y="1613592"/>
                </a:lnTo>
                <a:lnTo>
                  <a:pt x="0" y="16135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3352982" y="2873629"/>
            <a:ext cx="4744371" cy="4539742"/>
          </a:xfrm>
          <a:custGeom>
            <a:avLst/>
            <a:gdLst/>
            <a:ahLst/>
            <a:cxnLst/>
            <a:rect r="r" b="b" t="t" l="l"/>
            <a:pathLst>
              <a:path h="4539742" w="4744371">
                <a:moveTo>
                  <a:pt x="0" y="0"/>
                </a:moveTo>
                <a:lnTo>
                  <a:pt x="4744371" y="0"/>
                </a:lnTo>
                <a:lnTo>
                  <a:pt x="4744371" y="4539742"/>
                </a:lnTo>
                <a:lnTo>
                  <a:pt x="0" y="4539742"/>
                </a:lnTo>
                <a:lnTo>
                  <a:pt x="0" y="0"/>
                </a:lnTo>
                <a:close/>
              </a:path>
            </a:pathLst>
          </a:custGeom>
          <a:blipFill>
            <a:blip r:embed="rId5"/>
            <a:stretch>
              <a:fillRect l="0" t="0" r="0" b="0"/>
            </a:stretch>
          </a:blipFill>
        </p:spPr>
      </p:sp>
      <p:sp>
        <p:nvSpPr>
          <p:cNvPr name="TextBox 6" id="6"/>
          <p:cNvSpPr txBox="true"/>
          <p:nvPr/>
        </p:nvSpPr>
        <p:spPr>
          <a:xfrm rot="0">
            <a:off x="606406" y="1990552"/>
            <a:ext cx="12612699" cy="8296448"/>
          </a:xfrm>
          <a:prstGeom prst="rect">
            <a:avLst/>
          </a:prstGeom>
        </p:spPr>
        <p:txBody>
          <a:bodyPr anchor="t" rtlCol="false" tIns="0" lIns="0" bIns="0" rIns="0">
            <a:spAutoFit/>
          </a:bodyPr>
          <a:lstStyle/>
          <a:p>
            <a:pPr algn="just" marL="498242" indent="-249121" lvl="1">
              <a:lnSpc>
                <a:spcPts val="3461"/>
              </a:lnSpc>
              <a:buFont typeface="Arial"/>
              <a:buChar char="•"/>
            </a:pPr>
            <a:r>
              <a:rPr lang="en-US" sz="2307">
                <a:solidFill>
                  <a:srgbClr val="FFFFFF"/>
                </a:solidFill>
                <a:latin typeface="Poppins Bold"/>
                <a:ea typeface="Poppins Bold"/>
                <a:cs typeface="Poppins Bold"/>
                <a:sym typeface="Poppins Bold"/>
              </a:rPr>
              <a:t>AI-Powered Chatbot:</a:t>
            </a:r>
            <a:r>
              <a:rPr lang="en-US" sz="2307">
                <a:solidFill>
                  <a:srgbClr val="FFFFFF"/>
                </a:solidFill>
                <a:latin typeface="Poppins"/>
                <a:ea typeface="Poppins"/>
                <a:cs typeface="Poppins"/>
                <a:sym typeface="Poppins"/>
              </a:rPr>
              <a:t> Developed an advanced AI-powered chatbot tailored to provide accurate and detailed responses to cancer-related queries, ensuring users receive precise information promptly.</a:t>
            </a:r>
          </a:p>
          <a:p>
            <a:pPr algn="just" marL="498242" indent="-249121" lvl="1">
              <a:lnSpc>
                <a:spcPts val="3461"/>
              </a:lnSpc>
              <a:buFont typeface="Arial"/>
              <a:buChar char="•"/>
            </a:pPr>
            <a:r>
              <a:rPr lang="en-US" sz="2307">
                <a:solidFill>
                  <a:srgbClr val="FFFFFF"/>
                </a:solidFill>
                <a:latin typeface="Poppins Bold"/>
                <a:ea typeface="Poppins Bold"/>
                <a:cs typeface="Poppins Bold"/>
                <a:sym typeface="Poppins Bold"/>
              </a:rPr>
              <a:t>Personalized Assistance: </a:t>
            </a:r>
            <a:r>
              <a:rPr lang="en-US" sz="2307">
                <a:solidFill>
                  <a:srgbClr val="FFFFFF"/>
                </a:solidFill>
                <a:latin typeface="Poppins"/>
                <a:ea typeface="Poppins"/>
                <a:cs typeface="Poppins"/>
                <a:sym typeface="Poppins"/>
              </a:rPr>
              <a:t>Offers personalized responses that cater to individual user queries, delivering tailored assistance to meet specific needs and preferences effectively.</a:t>
            </a:r>
          </a:p>
          <a:p>
            <a:pPr algn="just" marL="498242" indent="-249121" lvl="1">
              <a:lnSpc>
                <a:spcPts val="3461"/>
              </a:lnSpc>
              <a:buFont typeface="Arial"/>
              <a:buChar char="•"/>
            </a:pPr>
            <a:r>
              <a:rPr lang="en-US" sz="2307">
                <a:solidFill>
                  <a:srgbClr val="FFFFFF"/>
                </a:solidFill>
                <a:latin typeface="Poppins Bold"/>
                <a:ea typeface="Poppins Bold"/>
                <a:cs typeface="Poppins Bold"/>
                <a:sym typeface="Poppins Bold"/>
              </a:rPr>
              <a:t>Lightweight LLM:</a:t>
            </a:r>
            <a:r>
              <a:rPr lang="en-US" sz="2307">
                <a:solidFill>
                  <a:srgbClr val="FFFFFF"/>
                </a:solidFill>
                <a:latin typeface="Poppins"/>
                <a:ea typeface="Poppins"/>
                <a:cs typeface="Poppins"/>
                <a:sym typeface="Poppins"/>
              </a:rPr>
              <a:t> Implemented a streamlined large language model (LLM) optimized for efficiency and effectiveness in handling oncology-related queries, ensuring smooth operation without compromising performance.</a:t>
            </a:r>
          </a:p>
          <a:p>
            <a:pPr algn="just" marL="498242" indent="-249121" lvl="1">
              <a:lnSpc>
                <a:spcPts val="3461"/>
              </a:lnSpc>
              <a:buFont typeface="Arial"/>
              <a:buChar char="•"/>
            </a:pPr>
            <a:r>
              <a:rPr lang="en-US" sz="2307">
                <a:solidFill>
                  <a:srgbClr val="FFFFFF"/>
                </a:solidFill>
                <a:latin typeface="Poppins Bold"/>
                <a:ea typeface="Poppins Bold"/>
                <a:cs typeface="Poppins Bold"/>
                <a:sym typeface="Poppins Bold"/>
              </a:rPr>
              <a:t>Only CPU Required: </a:t>
            </a:r>
            <a:r>
              <a:rPr lang="en-US" sz="2307">
                <a:solidFill>
                  <a:srgbClr val="FFFFFF"/>
                </a:solidFill>
                <a:latin typeface="Poppins"/>
                <a:ea typeface="Poppins"/>
                <a:cs typeface="Poppins"/>
                <a:sym typeface="Poppins"/>
              </a:rPr>
              <a:t>Engineered the chatbot to operate seamlessly on CPUs, ensuring cost-effectiveness and ease of deployment without the need for specialized hardware, thereby enhancing accessibility and usability.</a:t>
            </a:r>
          </a:p>
          <a:p>
            <a:pPr algn="just" marL="498242" indent="-249121" lvl="1">
              <a:lnSpc>
                <a:spcPts val="3461"/>
              </a:lnSpc>
              <a:buFont typeface="Arial"/>
              <a:buChar char="•"/>
            </a:pPr>
            <a:r>
              <a:rPr lang="en-US" sz="2307">
                <a:solidFill>
                  <a:srgbClr val="FFFFFF"/>
                </a:solidFill>
                <a:latin typeface="Poppins Bold"/>
                <a:ea typeface="Poppins Bold"/>
                <a:cs typeface="Poppins Bold"/>
                <a:sym typeface="Poppins Bold"/>
              </a:rPr>
              <a:t>Data in PDF Format: </a:t>
            </a:r>
            <a:r>
              <a:rPr lang="en-US" sz="2307">
                <a:solidFill>
                  <a:srgbClr val="FFFFFF"/>
                </a:solidFill>
                <a:latin typeface="Poppins"/>
                <a:ea typeface="Poppins"/>
                <a:cs typeface="Poppins"/>
                <a:sym typeface="Poppins"/>
              </a:rPr>
              <a:t>Utilizes advanced techniques to extract and utilize information from PDF-format oncology resources, simplifying the process of accessing and integrating authoritative data sources into the chatbot.</a:t>
            </a:r>
          </a:p>
          <a:p>
            <a:pPr algn="just" marL="498242" indent="-249121" lvl="1">
              <a:lnSpc>
                <a:spcPts val="3461"/>
              </a:lnSpc>
              <a:buFont typeface="Arial"/>
              <a:buChar char="•"/>
            </a:pPr>
            <a:r>
              <a:rPr lang="en-US" sz="2307">
                <a:solidFill>
                  <a:srgbClr val="FFFFFF"/>
                </a:solidFill>
                <a:latin typeface="Poppins Bold"/>
                <a:ea typeface="Poppins Bold"/>
                <a:cs typeface="Poppins Bold"/>
                <a:sym typeface="Poppins Bold"/>
              </a:rPr>
              <a:t>Utilizes Authoritative Sources: </a:t>
            </a:r>
            <a:r>
              <a:rPr lang="en-US" sz="2307">
                <a:solidFill>
                  <a:srgbClr val="FFFFFF"/>
                </a:solidFill>
                <a:latin typeface="Poppins"/>
                <a:ea typeface="Poppins"/>
                <a:cs typeface="Poppins"/>
                <a:sym typeface="Poppins"/>
              </a:rPr>
              <a:t>Integrates insights from multiple reputable oncology references, ensuring that responses are comprehensive, accurate, and up-to-date with the latest medical knowledge and practices.</a:t>
            </a:r>
          </a:p>
          <a:p>
            <a:pPr algn="just">
              <a:lnSpc>
                <a:spcPts val="3317"/>
              </a:lnSpc>
            </a:pPr>
          </a:p>
        </p:txBody>
      </p:sp>
      <p:sp>
        <p:nvSpPr>
          <p:cNvPr name="Freeform 7" id="7"/>
          <p:cNvSpPr/>
          <p:nvPr/>
        </p:nvSpPr>
        <p:spPr>
          <a:xfrm flipH="false" flipV="false" rot="0">
            <a:off x="1028700" y="4829318"/>
            <a:ext cx="1952396" cy="1948366"/>
          </a:xfrm>
          <a:custGeom>
            <a:avLst/>
            <a:gdLst/>
            <a:ahLst/>
            <a:cxnLst/>
            <a:rect r="r" b="b" t="t" l="l"/>
            <a:pathLst>
              <a:path h="1948366" w="1952396">
                <a:moveTo>
                  <a:pt x="0" y="0"/>
                </a:moveTo>
                <a:lnTo>
                  <a:pt x="1952396" y="0"/>
                </a:lnTo>
                <a:lnTo>
                  <a:pt x="1952396" y="1948366"/>
                </a:lnTo>
                <a:lnTo>
                  <a:pt x="0" y="1948366"/>
                </a:lnTo>
                <a:lnTo>
                  <a:pt x="0" y="0"/>
                </a:lnTo>
                <a:close/>
              </a:path>
            </a:pathLst>
          </a:custGeom>
          <a:blipFill>
            <a:blip r:embed="rId6">
              <a:alphaModFix amt="30000"/>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829677" y="5143500"/>
            <a:ext cx="1696903" cy="1693401"/>
          </a:xfrm>
          <a:custGeom>
            <a:avLst/>
            <a:gdLst/>
            <a:ahLst/>
            <a:cxnLst/>
            <a:rect r="r" b="b" t="t" l="l"/>
            <a:pathLst>
              <a:path h="1693401" w="1696903">
                <a:moveTo>
                  <a:pt x="0" y="0"/>
                </a:moveTo>
                <a:lnTo>
                  <a:pt x="1696903" y="0"/>
                </a:lnTo>
                <a:lnTo>
                  <a:pt x="1696903" y="1693401"/>
                </a:lnTo>
                <a:lnTo>
                  <a:pt x="0" y="1693401"/>
                </a:lnTo>
                <a:lnTo>
                  <a:pt x="0" y="0"/>
                </a:lnTo>
                <a:close/>
              </a:path>
            </a:pathLst>
          </a:custGeom>
          <a:blipFill>
            <a:blip r:embed="rId3">
              <a:alphaModFix amt="62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526976" y="2573106"/>
            <a:ext cx="12675009" cy="6757988"/>
          </a:xfrm>
          <a:prstGeom prst="rect">
            <a:avLst/>
          </a:prstGeom>
        </p:spPr>
        <p:txBody>
          <a:bodyPr anchor="t" rtlCol="false" tIns="0" lIns="0" bIns="0" rIns="0">
            <a:spAutoFit/>
          </a:bodyPr>
          <a:lstStyle/>
          <a:p>
            <a:pPr algn="just" marL="496569" indent="-248284" lvl="1">
              <a:lnSpc>
                <a:spcPts val="3449"/>
              </a:lnSpc>
              <a:buFont typeface="Arial"/>
              <a:buChar char="•"/>
            </a:pPr>
            <a:r>
              <a:rPr lang="en-US" sz="2299">
                <a:solidFill>
                  <a:srgbClr val="FFFFFF"/>
                </a:solidFill>
                <a:latin typeface="Poppins Bold"/>
                <a:ea typeface="Poppins Bold"/>
                <a:cs typeface="Poppins Bold"/>
                <a:sym typeface="Poppins Bold"/>
              </a:rPr>
              <a:t>Advanced Natural Language Understanding: </a:t>
            </a:r>
            <a:r>
              <a:rPr lang="en-US" sz="2299">
                <a:solidFill>
                  <a:srgbClr val="FFFFFF"/>
                </a:solidFill>
                <a:latin typeface="Poppins"/>
                <a:ea typeface="Poppins"/>
                <a:cs typeface="Poppins"/>
                <a:sym typeface="Poppins"/>
              </a:rPr>
              <a:t>Incorporates advanced natural language understanding (NLU) techniques to accurately interpret and comprehend user questions about cancer. </a:t>
            </a:r>
          </a:p>
          <a:p>
            <a:pPr algn="just" marL="528954" indent="-264477" lvl="1">
              <a:lnSpc>
                <a:spcPts val="3674"/>
              </a:lnSpc>
              <a:buFont typeface="Arial"/>
              <a:buChar char="•"/>
            </a:pPr>
            <a:r>
              <a:rPr lang="en-US" sz="2449">
                <a:solidFill>
                  <a:srgbClr val="FFFFFF"/>
                </a:solidFill>
                <a:latin typeface="Poppins Bold"/>
                <a:ea typeface="Poppins Bold"/>
                <a:cs typeface="Poppins Bold"/>
                <a:sym typeface="Poppins Bold"/>
              </a:rPr>
              <a:t>Comprehensive Knowledge Base:</a:t>
            </a:r>
            <a:r>
              <a:rPr lang="en-US" sz="2449">
                <a:solidFill>
                  <a:srgbClr val="FFFFFF"/>
                </a:solidFill>
                <a:latin typeface="Poppins"/>
                <a:ea typeface="Poppins"/>
                <a:cs typeface="Poppins"/>
                <a:sym typeface="Poppins"/>
              </a:rPr>
              <a:t> Leveraging multiple authoritative oncology books, the chatbot's knowledge base is extensive and ensures comprehensive coverage of cancer-related information.</a:t>
            </a:r>
          </a:p>
          <a:p>
            <a:pPr algn="just" marL="528954" indent="-264477" lvl="1">
              <a:lnSpc>
                <a:spcPts val="3674"/>
              </a:lnSpc>
              <a:buFont typeface="Arial"/>
              <a:buChar char="•"/>
            </a:pPr>
            <a:r>
              <a:rPr lang="en-US" sz="2449">
                <a:solidFill>
                  <a:srgbClr val="FFFFFF"/>
                </a:solidFill>
                <a:latin typeface="Poppins Bold"/>
                <a:ea typeface="Poppins Bold"/>
                <a:cs typeface="Poppins Bold"/>
                <a:sym typeface="Poppins Bold"/>
              </a:rPr>
              <a:t> Interface:  </a:t>
            </a:r>
            <a:r>
              <a:rPr lang="en-US" sz="2449">
                <a:solidFill>
                  <a:srgbClr val="FFFFFF"/>
                </a:solidFill>
                <a:latin typeface="Poppins"/>
                <a:ea typeface="Poppins"/>
                <a:cs typeface="Poppins"/>
                <a:sym typeface="Poppins"/>
              </a:rPr>
              <a:t>Designed with usability in mind, the chatbot features an intuitive interface that enhances user interaction.</a:t>
            </a:r>
          </a:p>
          <a:p>
            <a:pPr algn="just" marL="528954" indent="-264477" lvl="1">
              <a:lnSpc>
                <a:spcPts val="3674"/>
              </a:lnSpc>
              <a:buFont typeface="Arial"/>
              <a:buChar char="•"/>
            </a:pPr>
            <a:r>
              <a:rPr lang="en-US" sz="2449">
                <a:solidFill>
                  <a:srgbClr val="FFFFFF"/>
                </a:solidFill>
                <a:latin typeface="Poppins Bold"/>
                <a:ea typeface="Poppins Bold"/>
                <a:cs typeface="Poppins Bold"/>
                <a:sym typeface="Poppins Bold"/>
              </a:rPr>
              <a:t>Personalized Responses:  </a:t>
            </a:r>
            <a:r>
              <a:rPr lang="en-US" sz="2449">
                <a:solidFill>
                  <a:srgbClr val="FFFFFF"/>
                </a:solidFill>
                <a:latin typeface="Poppins"/>
                <a:ea typeface="Poppins"/>
                <a:cs typeface="Poppins"/>
                <a:sym typeface="Poppins"/>
              </a:rPr>
              <a:t>To meet individual user needs, the chatbot generates personalized responses. By understanding the context of queries, the chatbot delivers tailored information that addresses specific concerns effectively.</a:t>
            </a:r>
          </a:p>
          <a:p>
            <a:pPr algn="just" marL="528954" indent="-264477" lvl="1">
              <a:lnSpc>
                <a:spcPts val="3674"/>
              </a:lnSpc>
              <a:buFont typeface="Arial"/>
              <a:buChar char="•"/>
            </a:pPr>
            <a:r>
              <a:rPr lang="en-US" sz="2449">
                <a:solidFill>
                  <a:srgbClr val="FFFFFF"/>
                </a:solidFill>
                <a:latin typeface="Poppins Bold"/>
                <a:ea typeface="Poppins Bold"/>
                <a:cs typeface="Poppins Bold"/>
                <a:sym typeface="Poppins Bold"/>
              </a:rPr>
              <a:t>Continuous Assistance: </a:t>
            </a:r>
            <a:r>
              <a:rPr lang="en-US" sz="2449">
                <a:solidFill>
                  <a:srgbClr val="FFFFFF"/>
                </a:solidFill>
                <a:latin typeface="Poppins"/>
                <a:ea typeface="Poppins"/>
                <a:cs typeface="Poppins"/>
                <a:sym typeface="Poppins"/>
              </a:rPr>
              <a:t>The chatbot provides continuous access to information about cancer, ensuring users can obtain timely assistance whenever required.</a:t>
            </a:r>
          </a:p>
        </p:txBody>
      </p:sp>
      <p:grpSp>
        <p:nvGrpSpPr>
          <p:cNvPr name="Group 5" id="5"/>
          <p:cNvGrpSpPr/>
          <p:nvPr/>
        </p:nvGrpSpPr>
        <p:grpSpPr>
          <a:xfrm rot="0">
            <a:off x="257759" y="258197"/>
            <a:ext cx="7443702" cy="1541007"/>
            <a:chOff x="0" y="0"/>
            <a:chExt cx="9924936" cy="2054676"/>
          </a:xfrm>
        </p:grpSpPr>
        <p:sp>
          <p:nvSpPr>
            <p:cNvPr name="TextBox 6" id="6"/>
            <p:cNvSpPr txBox="true"/>
            <p:nvPr/>
          </p:nvSpPr>
          <p:spPr>
            <a:xfrm rot="0">
              <a:off x="1368553" y="457200"/>
              <a:ext cx="8556383" cy="1205038"/>
            </a:xfrm>
            <a:prstGeom prst="rect">
              <a:avLst/>
            </a:prstGeom>
          </p:spPr>
          <p:txBody>
            <a:bodyPr anchor="t" rtlCol="false" tIns="0" lIns="0" bIns="0" rIns="0">
              <a:spAutoFit/>
            </a:bodyPr>
            <a:lstStyle/>
            <a:p>
              <a:pPr algn="l">
                <a:lnSpc>
                  <a:spcPts val="4914"/>
                </a:lnSpc>
              </a:pPr>
              <a:r>
                <a:rPr lang="en-US" sz="8191">
                  <a:solidFill>
                    <a:srgbClr val="FFFFFF"/>
                  </a:solidFill>
                  <a:latin typeface="RQND Pro"/>
                  <a:ea typeface="RQND Pro"/>
                  <a:cs typeface="RQND Pro"/>
                  <a:sym typeface="RQND Pro"/>
                </a:rPr>
                <a:t>FEATURES</a:t>
              </a:r>
            </a:p>
          </p:txBody>
        </p:sp>
        <p:sp>
          <p:nvSpPr>
            <p:cNvPr name="Freeform 7" id="7"/>
            <p:cNvSpPr/>
            <p:nvPr/>
          </p:nvSpPr>
          <p:spPr>
            <a:xfrm flipH="false" flipV="false" rot="0">
              <a:off x="0" y="0"/>
              <a:ext cx="8188925" cy="2054676"/>
            </a:xfrm>
            <a:custGeom>
              <a:avLst/>
              <a:gdLst/>
              <a:ahLst/>
              <a:cxnLst/>
              <a:rect r="r" b="b" t="t" l="l"/>
              <a:pathLst>
                <a:path h="2054676" w="8188925">
                  <a:moveTo>
                    <a:pt x="0" y="0"/>
                  </a:moveTo>
                  <a:lnTo>
                    <a:pt x="8188925" y="0"/>
                  </a:lnTo>
                  <a:lnTo>
                    <a:pt x="8188925" y="2054676"/>
                  </a:lnTo>
                  <a:lnTo>
                    <a:pt x="0" y="205467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sp>
        <p:nvSpPr>
          <p:cNvPr name="Freeform 8" id="8"/>
          <p:cNvSpPr/>
          <p:nvPr/>
        </p:nvSpPr>
        <p:spPr>
          <a:xfrm flipH="false" flipV="false" rot="0">
            <a:off x="13741309" y="3086100"/>
            <a:ext cx="4294383" cy="4114800"/>
          </a:xfrm>
          <a:custGeom>
            <a:avLst/>
            <a:gdLst/>
            <a:ahLst/>
            <a:cxnLst/>
            <a:rect r="r" b="b" t="t" l="l"/>
            <a:pathLst>
              <a:path h="4114800" w="4294383">
                <a:moveTo>
                  <a:pt x="0" y="0"/>
                </a:moveTo>
                <a:lnTo>
                  <a:pt x="4294383" y="0"/>
                </a:lnTo>
                <a:lnTo>
                  <a:pt x="4294383"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829677" y="5143500"/>
            <a:ext cx="1696903" cy="1693401"/>
          </a:xfrm>
          <a:custGeom>
            <a:avLst/>
            <a:gdLst/>
            <a:ahLst/>
            <a:cxnLst/>
            <a:rect r="r" b="b" t="t" l="l"/>
            <a:pathLst>
              <a:path h="1693401" w="1696903">
                <a:moveTo>
                  <a:pt x="0" y="0"/>
                </a:moveTo>
                <a:lnTo>
                  <a:pt x="1696903" y="0"/>
                </a:lnTo>
                <a:lnTo>
                  <a:pt x="1696903" y="1693401"/>
                </a:lnTo>
                <a:lnTo>
                  <a:pt x="0" y="1693401"/>
                </a:lnTo>
                <a:lnTo>
                  <a:pt x="0" y="0"/>
                </a:lnTo>
                <a:close/>
              </a:path>
            </a:pathLst>
          </a:custGeom>
          <a:blipFill>
            <a:blip r:embed="rId3">
              <a:alphaModFix amt="62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591573" y="2196257"/>
            <a:ext cx="13243759" cy="7286625"/>
          </a:xfrm>
          <a:prstGeom prst="rect">
            <a:avLst/>
          </a:prstGeom>
        </p:spPr>
        <p:txBody>
          <a:bodyPr anchor="t" rtlCol="false" tIns="0" lIns="0" bIns="0" rIns="0">
            <a:spAutoFit/>
          </a:bodyPr>
          <a:lstStyle/>
          <a:p>
            <a:pPr algn="just" marL="485775" indent="-242888" lvl="1">
              <a:lnSpc>
                <a:spcPts val="3375"/>
              </a:lnSpc>
              <a:buFont typeface="Arial"/>
              <a:buChar char="•"/>
            </a:pPr>
            <a:r>
              <a:rPr lang="en-US" sz="2250">
                <a:solidFill>
                  <a:srgbClr val="FFFFFF"/>
                </a:solidFill>
                <a:latin typeface="Poppins Bold"/>
                <a:ea typeface="Poppins Bold"/>
                <a:cs typeface="Poppins Bold"/>
                <a:sym typeface="Poppins Bold"/>
              </a:rPr>
              <a:t>User Query Submission: </a:t>
            </a:r>
            <a:r>
              <a:rPr lang="en-US" sz="2250">
                <a:solidFill>
                  <a:srgbClr val="FFFFFF"/>
                </a:solidFill>
                <a:latin typeface="Poppins"/>
                <a:ea typeface="Poppins"/>
                <a:cs typeface="Poppins"/>
                <a:sym typeface="Poppins"/>
              </a:rPr>
              <a:t>Users submit cancer-related questions through the chatbot's web interface. Users can type in their queries about cancer, whether they are seeking information about symptoms, treatments, or general cancer knowledge.</a:t>
            </a:r>
          </a:p>
          <a:p>
            <a:pPr algn="just" marL="485775" indent="-242888" lvl="1">
              <a:lnSpc>
                <a:spcPts val="3375"/>
              </a:lnSpc>
              <a:buFont typeface="Arial"/>
              <a:buChar char="•"/>
            </a:pPr>
            <a:r>
              <a:rPr lang="en-US" sz="2250">
                <a:solidFill>
                  <a:srgbClr val="FFFFFF"/>
                </a:solidFill>
                <a:latin typeface="Poppins Bold"/>
                <a:ea typeface="Poppins Bold"/>
                <a:cs typeface="Poppins Bold"/>
                <a:sym typeface="Poppins Bold"/>
              </a:rPr>
              <a:t>NLP Processing: </a:t>
            </a:r>
            <a:r>
              <a:rPr lang="en-US" sz="2250">
                <a:solidFill>
                  <a:srgbClr val="FFFFFF"/>
                </a:solidFill>
                <a:latin typeface="Poppins"/>
                <a:ea typeface="Poppins"/>
                <a:cs typeface="Poppins"/>
                <a:sym typeface="Poppins"/>
              </a:rPr>
              <a:t>The chatbot uses NLP techniques to analyze and interpret the submitted queries. The NLP engine breaks down the user's query into understandable parts, identifies the key components, and prepares the data for further processing.</a:t>
            </a:r>
          </a:p>
          <a:p>
            <a:pPr algn="just" marL="485775" indent="-242888" lvl="1">
              <a:lnSpc>
                <a:spcPts val="3375"/>
              </a:lnSpc>
              <a:buFont typeface="Arial"/>
              <a:buChar char="•"/>
            </a:pPr>
            <a:r>
              <a:rPr lang="en-US" sz="2250">
                <a:solidFill>
                  <a:srgbClr val="FFFFFF"/>
                </a:solidFill>
                <a:latin typeface="Poppins Bold"/>
                <a:ea typeface="Poppins Bold"/>
                <a:cs typeface="Poppins Bold"/>
                <a:sym typeface="Poppins Bold"/>
              </a:rPr>
              <a:t>Information Retrieval: </a:t>
            </a:r>
            <a:r>
              <a:rPr lang="en-US" sz="2250">
                <a:solidFill>
                  <a:srgbClr val="FFFFFF"/>
                </a:solidFill>
                <a:latin typeface="Poppins"/>
                <a:ea typeface="Poppins"/>
                <a:cs typeface="Poppins"/>
                <a:sym typeface="Poppins"/>
              </a:rPr>
              <a:t>After the query is processed by the NLP engine, the system retrieves relevant information from its knowledge base. The knowledge base is built using Chroma as the vector database, which stores and manages the embeddings of the information extracted from the dataset.</a:t>
            </a:r>
          </a:p>
          <a:p>
            <a:pPr algn="just" marL="485775" indent="-242888" lvl="1">
              <a:lnSpc>
                <a:spcPts val="3375"/>
              </a:lnSpc>
              <a:buFont typeface="Arial"/>
              <a:buChar char="•"/>
            </a:pPr>
            <a:r>
              <a:rPr lang="en-US" sz="2250">
                <a:solidFill>
                  <a:srgbClr val="FFFFFF"/>
                </a:solidFill>
                <a:latin typeface="Poppins Bold"/>
                <a:ea typeface="Poppins Bold"/>
                <a:cs typeface="Poppins Bold"/>
                <a:sym typeface="Poppins Bold"/>
              </a:rPr>
              <a:t>Response Generation: </a:t>
            </a:r>
            <a:r>
              <a:rPr lang="en-US" sz="2250">
                <a:solidFill>
                  <a:srgbClr val="FFFFFF"/>
                </a:solidFill>
                <a:latin typeface="Poppins"/>
                <a:ea typeface="Poppins"/>
                <a:cs typeface="Poppins"/>
                <a:sym typeface="Poppins"/>
              </a:rPr>
              <a:t>With the relevant information retrieved, the chatbot formulates a detailed and accurate response. This step utilizes BGE Embeddings and the fine-tuned Neural Chat v3 model by Intel. BGE Embeddings ensure the response is coherent and contextually appropriate, while the fine-tuned Neural Chat v3 model generates informative responses aligned with the user’s query.</a:t>
            </a:r>
          </a:p>
          <a:p>
            <a:pPr algn="just" marL="485775" indent="-242888" lvl="1">
              <a:lnSpc>
                <a:spcPts val="3375"/>
              </a:lnSpc>
              <a:buFont typeface="Arial"/>
              <a:buChar char="•"/>
            </a:pPr>
            <a:r>
              <a:rPr lang="en-US" sz="2250">
                <a:solidFill>
                  <a:srgbClr val="FFFFFF"/>
                </a:solidFill>
                <a:latin typeface="Poppins Bold"/>
                <a:ea typeface="Poppins Bold"/>
                <a:cs typeface="Poppins Bold"/>
                <a:sym typeface="Poppins Bold"/>
              </a:rPr>
              <a:t>Follow-Up Interaction: </a:t>
            </a:r>
            <a:r>
              <a:rPr lang="en-US" sz="2250">
                <a:solidFill>
                  <a:srgbClr val="FFFFFF"/>
                </a:solidFill>
                <a:latin typeface="Poppins"/>
                <a:ea typeface="Poppins"/>
                <a:cs typeface="Poppins"/>
                <a:sym typeface="Poppins"/>
              </a:rPr>
              <a:t>The chatbot supports follow-up interactions to provide additional details or clarification, ensuring comprehensive user support.</a:t>
            </a:r>
          </a:p>
        </p:txBody>
      </p:sp>
      <p:sp>
        <p:nvSpPr>
          <p:cNvPr name="Freeform 5" id="5"/>
          <p:cNvSpPr/>
          <p:nvPr/>
        </p:nvSpPr>
        <p:spPr>
          <a:xfrm flipH="false" flipV="false" rot="0">
            <a:off x="13865350" y="2936796"/>
            <a:ext cx="4612475" cy="4114800"/>
          </a:xfrm>
          <a:custGeom>
            <a:avLst/>
            <a:gdLst/>
            <a:ahLst/>
            <a:cxnLst/>
            <a:rect r="r" b="b" t="t" l="l"/>
            <a:pathLst>
              <a:path h="4114800" w="4612475">
                <a:moveTo>
                  <a:pt x="0" y="0"/>
                </a:moveTo>
                <a:lnTo>
                  <a:pt x="4612475" y="0"/>
                </a:lnTo>
                <a:lnTo>
                  <a:pt x="4612475"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829677" y="749928"/>
            <a:ext cx="6339428" cy="643474"/>
          </a:xfrm>
          <a:prstGeom prst="rect">
            <a:avLst/>
          </a:prstGeom>
        </p:spPr>
        <p:txBody>
          <a:bodyPr anchor="t" rtlCol="false" tIns="0" lIns="0" bIns="0" rIns="0">
            <a:spAutoFit/>
          </a:bodyPr>
          <a:lstStyle/>
          <a:p>
            <a:pPr algn="l">
              <a:lnSpc>
                <a:spcPts val="4038"/>
              </a:lnSpc>
            </a:pPr>
            <a:r>
              <a:rPr lang="en-US" sz="6731">
                <a:solidFill>
                  <a:srgbClr val="FFFFFF"/>
                </a:solidFill>
                <a:latin typeface="RQND Pro"/>
                <a:ea typeface="RQND Pro"/>
                <a:cs typeface="RQND Pro"/>
                <a:sym typeface="RQND Pro"/>
              </a:rPr>
              <a:t>PROCESS FLOW</a:t>
            </a:r>
          </a:p>
        </p:txBody>
      </p:sp>
      <p:sp>
        <p:nvSpPr>
          <p:cNvPr name="Freeform 7" id="7"/>
          <p:cNvSpPr/>
          <p:nvPr/>
        </p:nvSpPr>
        <p:spPr>
          <a:xfrm flipH="false" flipV="false" rot="0">
            <a:off x="257759" y="258197"/>
            <a:ext cx="6141694" cy="1541007"/>
          </a:xfrm>
          <a:custGeom>
            <a:avLst/>
            <a:gdLst/>
            <a:ahLst/>
            <a:cxnLst/>
            <a:rect r="r" b="b" t="t" l="l"/>
            <a:pathLst>
              <a:path h="1541007" w="6141694">
                <a:moveTo>
                  <a:pt x="0" y="0"/>
                </a:moveTo>
                <a:lnTo>
                  <a:pt x="6141694" y="0"/>
                </a:lnTo>
                <a:lnTo>
                  <a:pt x="6141694" y="1541006"/>
                </a:lnTo>
                <a:lnTo>
                  <a:pt x="0" y="154100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3941517" y="168662"/>
            <a:ext cx="10361250" cy="2599732"/>
          </a:xfrm>
          <a:custGeom>
            <a:avLst/>
            <a:gdLst/>
            <a:ahLst/>
            <a:cxnLst/>
            <a:rect r="r" b="b" t="t" l="l"/>
            <a:pathLst>
              <a:path h="2599732" w="10361250">
                <a:moveTo>
                  <a:pt x="0" y="0"/>
                </a:moveTo>
                <a:lnTo>
                  <a:pt x="10361251" y="0"/>
                </a:lnTo>
                <a:lnTo>
                  <a:pt x="10361251" y="2599732"/>
                </a:lnTo>
                <a:lnTo>
                  <a:pt x="0" y="259973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481665" y="3389962"/>
            <a:ext cx="13578320" cy="6455588"/>
          </a:xfrm>
          <a:custGeom>
            <a:avLst/>
            <a:gdLst/>
            <a:ahLst/>
            <a:cxnLst/>
            <a:rect r="r" b="b" t="t" l="l"/>
            <a:pathLst>
              <a:path h="6455588" w="13578320">
                <a:moveTo>
                  <a:pt x="0" y="0"/>
                </a:moveTo>
                <a:lnTo>
                  <a:pt x="13578320" y="0"/>
                </a:lnTo>
                <a:lnTo>
                  <a:pt x="13578320" y="6455588"/>
                </a:lnTo>
                <a:lnTo>
                  <a:pt x="0" y="6455588"/>
                </a:lnTo>
                <a:lnTo>
                  <a:pt x="0" y="0"/>
                </a:lnTo>
                <a:close/>
              </a:path>
            </a:pathLst>
          </a:custGeom>
          <a:blipFill>
            <a:blip r:embed="rId5"/>
            <a:stretch>
              <a:fillRect l="0" t="0" r="0" b="0"/>
            </a:stretch>
          </a:blipFill>
        </p:spPr>
      </p:sp>
      <p:sp>
        <p:nvSpPr>
          <p:cNvPr name="TextBox 5" id="5"/>
          <p:cNvSpPr txBox="true"/>
          <p:nvPr/>
        </p:nvSpPr>
        <p:spPr>
          <a:xfrm rot="0">
            <a:off x="3086474" y="592304"/>
            <a:ext cx="12368703" cy="1353498"/>
          </a:xfrm>
          <a:prstGeom prst="rect">
            <a:avLst/>
          </a:prstGeom>
        </p:spPr>
        <p:txBody>
          <a:bodyPr anchor="t" rtlCol="false" tIns="0" lIns="0" bIns="0" rIns="0">
            <a:spAutoFit/>
          </a:bodyPr>
          <a:lstStyle/>
          <a:p>
            <a:pPr algn="ctr">
              <a:lnSpc>
                <a:spcPts val="11020"/>
              </a:lnSpc>
              <a:spcBef>
                <a:spcPct val="0"/>
              </a:spcBef>
            </a:pPr>
            <a:r>
              <a:rPr lang="en-US" sz="7871">
                <a:solidFill>
                  <a:srgbClr val="FFFFFF"/>
                </a:solidFill>
                <a:latin typeface="RQND Pro"/>
                <a:ea typeface="RQND Pro"/>
                <a:cs typeface="RQND Pro"/>
                <a:sym typeface="RQND Pro"/>
              </a:rPr>
              <a:t>ARCHITECTIRE DIAGRAM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12505577" y="457039"/>
            <a:ext cx="6697379" cy="9372922"/>
          </a:xfrm>
          <a:custGeom>
            <a:avLst/>
            <a:gdLst/>
            <a:ahLst/>
            <a:cxnLst/>
            <a:rect r="r" b="b" t="t" l="l"/>
            <a:pathLst>
              <a:path h="9372922" w="6697379">
                <a:moveTo>
                  <a:pt x="0" y="0"/>
                </a:moveTo>
                <a:lnTo>
                  <a:pt x="6697380" y="0"/>
                </a:lnTo>
                <a:lnTo>
                  <a:pt x="6697380" y="9372922"/>
                </a:lnTo>
                <a:lnTo>
                  <a:pt x="0" y="93729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3394786" y="1710214"/>
            <a:ext cx="4918963" cy="6866572"/>
          </a:xfrm>
          <a:custGeom>
            <a:avLst/>
            <a:gdLst/>
            <a:ahLst/>
            <a:cxnLst/>
            <a:rect r="r" b="b" t="t" l="l"/>
            <a:pathLst>
              <a:path h="6866572" w="4918963">
                <a:moveTo>
                  <a:pt x="0" y="0"/>
                </a:moveTo>
                <a:lnTo>
                  <a:pt x="4918962" y="0"/>
                </a:lnTo>
                <a:lnTo>
                  <a:pt x="4918962" y="6866572"/>
                </a:lnTo>
                <a:lnTo>
                  <a:pt x="0" y="686657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1296284" y="1732528"/>
            <a:ext cx="10458630" cy="10277475"/>
          </a:xfrm>
          <a:prstGeom prst="rect">
            <a:avLst/>
          </a:prstGeom>
        </p:spPr>
        <p:txBody>
          <a:bodyPr anchor="t" rtlCol="false" tIns="0" lIns="0" bIns="0" rIns="0">
            <a:spAutoFit/>
          </a:bodyPr>
          <a:lstStyle/>
          <a:p>
            <a:pPr algn="just">
              <a:lnSpc>
                <a:spcPts val="3149"/>
              </a:lnSpc>
            </a:pPr>
          </a:p>
          <a:p>
            <a:pPr algn="just">
              <a:lnSpc>
                <a:spcPts val="3690"/>
              </a:lnSpc>
            </a:pPr>
            <a:r>
              <a:rPr lang="en-US" sz="2250">
                <a:solidFill>
                  <a:srgbClr val="FFFFFF"/>
                </a:solidFill>
                <a:latin typeface="Poppins Bold"/>
                <a:ea typeface="Poppins Bold"/>
                <a:cs typeface="Poppins Bold"/>
                <a:sym typeface="Poppins Bold"/>
              </a:rPr>
              <a:t>Frontend Development</a:t>
            </a:r>
            <a:r>
              <a:rPr lang="en-US" sz="2250">
                <a:solidFill>
                  <a:srgbClr val="FFFFFF"/>
                </a:solidFill>
                <a:latin typeface="Poppins"/>
                <a:ea typeface="Poppins"/>
                <a:cs typeface="Poppins"/>
                <a:sym typeface="Poppins"/>
              </a:rPr>
              <a:t>: Developed using HTML, CSS, and JavaScript for a responsive and user-friendly interface.</a:t>
            </a:r>
          </a:p>
          <a:p>
            <a:pPr algn="just">
              <a:lnSpc>
                <a:spcPts val="3690"/>
              </a:lnSpc>
            </a:pPr>
          </a:p>
          <a:p>
            <a:pPr algn="just">
              <a:lnSpc>
                <a:spcPts val="3690"/>
              </a:lnSpc>
            </a:pPr>
            <a:r>
              <a:rPr lang="en-US" sz="2250">
                <a:solidFill>
                  <a:srgbClr val="FFFFFF"/>
                </a:solidFill>
                <a:latin typeface="Poppins Bold"/>
                <a:ea typeface="Poppins Bold"/>
                <a:cs typeface="Poppins Bold"/>
                <a:sym typeface="Poppins Bold"/>
              </a:rPr>
              <a:t>Backend Development: </a:t>
            </a:r>
            <a:r>
              <a:rPr lang="en-US" sz="2250">
                <a:solidFill>
                  <a:srgbClr val="FFFFFF"/>
                </a:solidFill>
                <a:latin typeface="Poppins"/>
                <a:ea typeface="Poppins"/>
                <a:cs typeface="Poppins"/>
                <a:sym typeface="Poppins"/>
              </a:rPr>
              <a:t>Flask framework handles server-side logic and API management.</a:t>
            </a:r>
          </a:p>
          <a:p>
            <a:pPr algn="just">
              <a:lnSpc>
                <a:spcPts val="3690"/>
              </a:lnSpc>
            </a:pPr>
          </a:p>
          <a:p>
            <a:pPr algn="just">
              <a:lnSpc>
                <a:spcPts val="3690"/>
              </a:lnSpc>
            </a:pPr>
            <a:r>
              <a:rPr lang="en-US" sz="2250">
                <a:solidFill>
                  <a:srgbClr val="FFFFFF"/>
                </a:solidFill>
                <a:latin typeface="Poppins Bold"/>
                <a:ea typeface="Poppins Bold"/>
                <a:cs typeface="Poppins Bold"/>
                <a:sym typeface="Poppins Bold"/>
              </a:rPr>
              <a:t>Vector Database: </a:t>
            </a:r>
            <a:r>
              <a:rPr lang="en-US" sz="2250">
                <a:solidFill>
                  <a:srgbClr val="FFFFFF"/>
                </a:solidFill>
                <a:latin typeface="Poppins"/>
                <a:ea typeface="Poppins"/>
                <a:cs typeface="Poppins"/>
                <a:sym typeface="Poppins"/>
              </a:rPr>
              <a:t>Chroma is used to manage embeddings and enable efficient data retrieval.</a:t>
            </a:r>
          </a:p>
          <a:p>
            <a:pPr algn="just">
              <a:lnSpc>
                <a:spcPts val="3690"/>
              </a:lnSpc>
            </a:pPr>
          </a:p>
          <a:p>
            <a:pPr algn="just">
              <a:lnSpc>
                <a:spcPts val="3690"/>
              </a:lnSpc>
            </a:pPr>
            <a:r>
              <a:rPr lang="en-US" sz="2250">
                <a:solidFill>
                  <a:srgbClr val="FFFFFF"/>
                </a:solidFill>
                <a:latin typeface="Poppins Bold"/>
                <a:ea typeface="Poppins Bold"/>
                <a:cs typeface="Poppins Bold"/>
                <a:sym typeface="Poppins Bold"/>
              </a:rPr>
              <a:t>Embedding:</a:t>
            </a:r>
            <a:r>
              <a:rPr lang="en-US" sz="2250">
                <a:solidFill>
                  <a:srgbClr val="FFFFFF"/>
                </a:solidFill>
                <a:latin typeface="Poppins"/>
                <a:ea typeface="Poppins"/>
                <a:cs typeface="Poppins"/>
                <a:sym typeface="Poppins"/>
              </a:rPr>
              <a:t> BGE Embeddings are utilized for encoding data, facilitating accurate information retrieval.</a:t>
            </a:r>
          </a:p>
          <a:p>
            <a:pPr algn="just">
              <a:lnSpc>
                <a:spcPts val="3690"/>
              </a:lnSpc>
            </a:pPr>
          </a:p>
          <a:p>
            <a:pPr algn="just">
              <a:lnSpc>
                <a:spcPts val="3690"/>
              </a:lnSpc>
            </a:pPr>
            <a:r>
              <a:rPr lang="en-US" sz="2250">
                <a:solidFill>
                  <a:srgbClr val="FFFFFF"/>
                </a:solidFill>
                <a:latin typeface="Poppins Bold"/>
                <a:ea typeface="Poppins Bold"/>
                <a:cs typeface="Poppins Bold"/>
                <a:sym typeface="Poppins Bold"/>
              </a:rPr>
              <a:t>LLM:</a:t>
            </a:r>
            <a:r>
              <a:rPr lang="en-US" sz="2250">
                <a:solidFill>
                  <a:srgbClr val="FFFFFF"/>
                </a:solidFill>
                <a:latin typeface="Poppins"/>
                <a:ea typeface="Poppins"/>
                <a:cs typeface="Poppins"/>
                <a:sym typeface="Poppins"/>
              </a:rPr>
              <a:t> Neural Chat v3 by Intel, fine-tuned for domain-specific responses.</a:t>
            </a:r>
          </a:p>
          <a:p>
            <a:pPr algn="just">
              <a:lnSpc>
                <a:spcPts val="3690"/>
              </a:lnSpc>
            </a:pPr>
          </a:p>
          <a:p>
            <a:pPr algn="just">
              <a:lnSpc>
                <a:spcPts val="3690"/>
              </a:lnSpc>
            </a:pPr>
            <a:r>
              <a:rPr lang="en-US" sz="2250">
                <a:solidFill>
                  <a:srgbClr val="FFFFFF"/>
                </a:solidFill>
                <a:latin typeface="Poppins Bold"/>
                <a:ea typeface="Poppins Bold"/>
                <a:cs typeface="Poppins Bold"/>
                <a:sym typeface="Poppins Bold"/>
              </a:rPr>
              <a:t>Frameworks: </a:t>
            </a:r>
            <a:r>
              <a:rPr lang="en-US" sz="2250">
                <a:solidFill>
                  <a:srgbClr val="FFFFFF"/>
                </a:solidFill>
                <a:latin typeface="Poppins"/>
                <a:ea typeface="Poppins"/>
                <a:cs typeface="Poppins"/>
                <a:sym typeface="Poppins"/>
              </a:rPr>
              <a:t>Langchain and CTransformers are employed to integrate and manage the chatbot's various AI components.</a:t>
            </a:r>
          </a:p>
          <a:p>
            <a:pPr algn="just">
              <a:lnSpc>
                <a:spcPts val="3149"/>
              </a:lnSpc>
            </a:pPr>
          </a:p>
          <a:p>
            <a:pPr algn="just">
              <a:lnSpc>
                <a:spcPts val="3149"/>
              </a:lnSpc>
            </a:pPr>
          </a:p>
          <a:p>
            <a:pPr algn="just">
              <a:lnSpc>
                <a:spcPts val="3149"/>
              </a:lnSpc>
            </a:pPr>
          </a:p>
          <a:p>
            <a:pPr algn="just">
              <a:lnSpc>
                <a:spcPts val="3149"/>
              </a:lnSpc>
            </a:pPr>
          </a:p>
          <a:p>
            <a:pPr algn="just">
              <a:lnSpc>
                <a:spcPts val="3149"/>
              </a:lnSpc>
            </a:pPr>
          </a:p>
          <a:p>
            <a:pPr algn="just">
              <a:lnSpc>
                <a:spcPts val="3149"/>
              </a:lnSpc>
            </a:pPr>
          </a:p>
        </p:txBody>
      </p:sp>
      <p:sp>
        <p:nvSpPr>
          <p:cNvPr name="TextBox 6" id="6"/>
          <p:cNvSpPr txBox="true"/>
          <p:nvPr/>
        </p:nvSpPr>
        <p:spPr>
          <a:xfrm rot="0">
            <a:off x="1132027" y="677297"/>
            <a:ext cx="7683247" cy="695469"/>
          </a:xfrm>
          <a:prstGeom prst="rect">
            <a:avLst/>
          </a:prstGeom>
        </p:spPr>
        <p:txBody>
          <a:bodyPr anchor="t" rtlCol="false" tIns="0" lIns="0" bIns="0" rIns="0">
            <a:spAutoFit/>
          </a:bodyPr>
          <a:lstStyle/>
          <a:p>
            <a:pPr algn="l">
              <a:lnSpc>
                <a:spcPts val="4394"/>
              </a:lnSpc>
            </a:pPr>
            <a:r>
              <a:rPr lang="en-US" sz="7323">
                <a:solidFill>
                  <a:srgbClr val="FFFFFF"/>
                </a:solidFill>
                <a:latin typeface="RQND Pro"/>
                <a:ea typeface="RQND Pro"/>
                <a:cs typeface="RQND Pro"/>
                <a:sym typeface="RQND Pro"/>
              </a:rPr>
              <a:t>TECH STACK </a:t>
            </a:r>
          </a:p>
        </p:txBody>
      </p:sp>
      <p:sp>
        <p:nvSpPr>
          <p:cNvPr name="Freeform 7" id="7"/>
          <p:cNvSpPr/>
          <p:nvPr/>
        </p:nvSpPr>
        <p:spPr>
          <a:xfrm flipH="false" flipV="false" rot="0">
            <a:off x="257759" y="258197"/>
            <a:ext cx="6141694" cy="1541007"/>
          </a:xfrm>
          <a:custGeom>
            <a:avLst/>
            <a:gdLst/>
            <a:ahLst/>
            <a:cxnLst/>
            <a:rect r="r" b="b" t="t" l="l"/>
            <a:pathLst>
              <a:path h="1541007" w="6141694">
                <a:moveTo>
                  <a:pt x="0" y="0"/>
                </a:moveTo>
                <a:lnTo>
                  <a:pt x="6141694" y="0"/>
                </a:lnTo>
                <a:lnTo>
                  <a:pt x="6141694" y="1541006"/>
                </a:lnTo>
                <a:lnTo>
                  <a:pt x="0" y="154100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426026" y="5066782"/>
            <a:ext cx="547121" cy="739353"/>
          </a:xfrm>
          <a:custGeom>
            <a:avLst/>
            <a:gdLst/>
            <a:ahLst/>
            <a:cxnLst/>
            <a:rect r="r" b="b" t="t" l="l"/>
            <a:pathLst>
              <a:path h="739353" w="547121">
                <a:moveTo>
                  <a:pt x="0" y="0"/>
                </a:moveTo>
                <a:lnTo>
                  <a:pt x="547121" y="0"/>
                </a:lnTo>
                <a:lnTo>
                  <a:pt x="547121" y="739353"/>
                </a:lnTo>
                <a:lnTo>
                  <a:pt x="0" y="73935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387419" y="2305069"/>
            <a:ext cx="525400" cy="599523"/>
          </a:xfrm>
          <a:custGeom>
            <a:avLst/>
            <a:gdLst/>
            <a:ahLst/>
            <a:cxnLst/>
            <a:rect r="r" b="b" t="t" l="l"/>
            <a:pathLst>
              <a:path h="599523" w="525400">
                <a:moveTo>
                  <a:pt x="0" y="0"/>
                </a:moveTo>
                <a:lnTo>
                  <a:pt x="525400" y="0"/>
                </a:lnTo>
                <a:lnTo>
                  <a:pt x="525400" y="599523"/>
                </a:lnTo>
                <a:lnTo>
                  <a:pt x="0" y="599523"/>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0" id="10"/>
          <p:cNvSpPr/>
          <p:nvPr/>
        </p:nvSpPr>
        <p:spPr>
          <a:xfrm flipH="false" flipV="false" rot="0">
            <a:off x="0" y="3605684"/>
            <a:ext cx="1399172" cy="1026060"/>
          </a:xfrm>
          <a:custGeom>
            <a:avLst/>
            <a:gdLst/>
            <a:ahLst/>
            <a:cxnLst/>
            <a:rect r="r" b="b" t="t" l="l"/>
            <a:pathLst>
              <a:path h="1026060" w="1399172">
                <a:moveTo>
                  <a:pt x="0" y="0"/>
                </a:moveTo>
                <a:lnTo>
                  <a:pt x="1399172" y="0"/>
                </a:lnTo>
                <a:lnTo>
                  <a:pt x="1399172" y="1026060"/>
                </a:lnTo>
                <a:lnTo>
                  <a:pt x="0" y="1026060"/>
                </a:lnTo>
                <a:lnTo>
                  <a:pt x="0" y="0"/>
                </a:lnTo>
                <a:close/>
              </a:path>
            </a:pathLst>
          </a:custGeom>
          <a:blipFill>
            <a:blip r:embed="rId13"/>
            <a:stretch>
              <a:fillRect l="0" t="0" r="0" b="0"/>
            </a:stretch>
          </a:blipFill>
        </p:spPr>
      </p:sp>
      <p:sp>
        <p:nvSpPr>
          <p:cNvPr name="Freeform 11" id="11"/>
          <p:cNvSpPr/>
          <p:nvPr/>
        </p:nvSpPr>
        <p:spPr>
          <a:xfrm flipH="false" flipV="false" rot="0">
            <a:off x="182141" y="6511106"/>
            <a:ext cx="949447" cy="392834"/>
          </a:xfrm>
          <a:custGeom>
            <a:avLst/>
            <a:gdLst/>
            <a:ahLst/>
            <a:cxnLst/>
            <a:rect r="r" b="b" t="t" l="l"/>
            <a:pathLst>
              <a:path h="392834" w="949447">
                <a:moveTo>
                  <a:pt x="0" y="0"/>
                </a:moveTo>
                <a:lnTo>
                  <a:pt x="949447" y="0"/>
                </a:lnTo>
                <a:lnTo>
                  <a:pt x="949447" y="392834"/>
                </a:lnTo>
                <a:lnTo>
                  <a:pt x="0" y="392834"/>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2" id="12"/>
          <p:cNvSpPr/>
          <p:nvPr/>
        </p:nvSpPr>
        <p:spPr>
          <a:xfrm flipH="false" flipV="false" rot="0">
            <a:off x="271935" y="7608790"/>
            <a:ext cx="756367" cy="743991"/>
          </a:xfrm>
          <a:custGeom>
            <a:avLst/>
            <a:gdLst/>
            <a:ahLst/>
            <a:cxnLst/>
            <a:rect r="r" b="b" t="t" l="l"/>
            <a:pathLst>
              <a:path h="743991" w="756367">
                <a:moveTo>
                  <a:pt x="0" y="0"/>
                </a:moveTo>
                <a:lnTo>
                  <a:pt x="756368" y="0"/>
                </a:lnTo>
                <a:lnTo>
                  <a:pt x="756368" y="743990"/>
                </a:lnTo>
                <a:lnTo>
                  <a:pt x="0" y="743990"/>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3" id="13"/>
          <p:cNvSpPr/>
          <p:nvPr/>
        </p:nvSpPr>
        <p:spPr>
          <a:xfrm flipH="false" flipV="false" rot="0">
            <a:off x="315922" y="8819505"/>
            <a:ext cx="596897" cy="719942"/>
          </a:xfrm>
          <a:custGeom>
            <a:avLst/>
            <a:gdLst/>
            <a:ahLst/>
            <a:cxnLst/>
            <a:rect r="r" b="b" t="t" l="l"/>
            <a:pathLst>
              <a:path h="719942" w="596897">
                <a:moveTo>
                  <a:pt x="0" y="0"/>
                </a:moveTo>
                <a:lnTo>
                  <a:pt x="596897" y="0"/>
                </a:lnTo>
                <a:lnTo>
                  <a:pt x="596897" y="719942"/>
                </a:lnTo>
                <a:lnTo>
                  <a:pt x="0" y="719942"/>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829677" y="5143500"/>
            <a:ext cx="1696903" cy="1693401"/>
          </a:xfrm>
          <a:custGeom>
            <a:avLst/>
            <a:gdLst/>
            <a:ahLst/>
            <a:cxnLst/>
            <a:rect r="r" b="b" t="t" l="l"/>
            <a:pathLst>
              <a:path h="1693401" w="1696903">
                <a:moveTo>
                  <a:pt x="0" y="0"/>
                </a:moveTo>
                <a:lnTo>
                  <a:pt x="1696903" y="0"/>
                </a:lnTo>
                <a:lnTo>
                  <a:pt x="1696903" y="1693401"/>
                </a:lnTo>
                <a:lnTo>
                  <a:pt x="0" y="1693401"/>
                </a:lnTo>
                <a:lnTo>
                  <a:pt x="0" y="0"/>
                </a:lnTo>
                <a:close/>
              </a:path>
            </a:pathLst>
          </a:custGeom>
          <a:blipFill>
            <a:blip r:embed="rId3">
              <a:alphaModFix amt="62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808922"/>
            <a:ext cx="6716436" cy="574327"/>
          </a:xfrm>
          <a:prstGeom prst="rect">
            <a:avLst/>
          </a:prstGeom>
        </p:spPr>
        <p:txBody>
          <a:bodyPr anchor="t" rtlCol="false" tIns="0" lIns="0" bIns="0" rIns="0">
            <a:spAutoFit/>
          </a:bodyPr>
          <a:lstStyle/>
          <a:p>
            <a:pPr algn="l">
              <a:lnSpc>
                <a:spcPts val="3616"/>
              </a:lnSpc>
            </a:pPr>
            <a:r>
              <a:rPr lang="en-US" sz="6026">
                <a:solidFill>
                  <a:srgbClr val="FFFFFF"/>
                </a:solidFill>
                <a:latin typeface="RQND Pro"/>
                <a:ea typeface="RQND Pro"/>
                <a:cs typeface="RQND Pro"/>
                <a:sym typeface="RQND Pro"/>
              </a:rPr>
              <a:t>USER INTERFACE</a:t>
            </a:r>
          </a:p>
        </p:txBody>
      </p:sp>
      <p:sp>
        <p:nvSpPr>
          <p:cNvPr name="Freeform 5" id="5"/>
          <p:cNvSpPr/>
          <p:nvPr/>
        </p:nvSpPr>
        <p:spPr>
          <a:xfrm flipH="false" flipV="false" rot="0">
            <a:off x="257759" y="258197"/>
            <a:ext cx="6141694" cy="1541007"/>
          </a:xfrm>
          <a:custGeom>
            <a:avLst/>
            <a:gdLst/>
            <a:ahLst/>
            <a:cxnLst/>
            <a:rect r="r" b="b" t="t" l="l"/>
            <a:pathLst>
              <a:path h="1541007" w="6141694">
                <a:moveTo>
                  <a:pt x="0" y="0"/>
                </a:moveTo>
                <a:lnTo>
                  <a:pt x="6141694" y="0"/>
                </a:lnTo>
                <a:lnTo>
                  <a:pt x="6141694" y="1541006"/>
                </a:lnTo>
                <a:lnTo>
                  <a:pt x="0" y="15410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028700" y="2161568"/>
            <a:ext cx="15679108" cy="1285875"/>
          </a:xfrm>
          <a:prstGeom prst="rect">
            <a:avLst/>
          </a:prstGeom>
        </p:spPr>
        <p:txBody>
          <a:bodyPr anchor="t" rtlCol="false" tIns="0" lIns="0" bIns="0" rIns="0">
            <a:spAutoFit/>
          </a:bodyPr>
          <a:lstStyle/>
          <a:p>
            <a:pPr algn="just">
              <a:lnSpc>
                <a:spcPts val="3375"/>
              </a:lnSpc>
            </a:pPr>
            <a:r>
              <a:rPr lang="en-US" sz="2250">
                <a:solidFill>
                  <a:srgbClr val="FFFFFF"/>
                </a:solidFill>
                <a:latin typeface="Poppins Bold"/>
                <a:ea typeface="Poppins Bold"/>
                <a:cs typeface="Poppins Bold"/>
                <a:sym typeface="Poppins Bold"/>
              </a:rPr>
              <a:t>Our chatbot's interface includes a user-friendly input box for entering cancer-related queries, complemented by a straightforward submit button for quick access to accurate information from authoritative sources. Below is a screenshot showcasing the interface.</a:t>
            </a:r>
          </a:p>
        </p:txBody>
      </p:sp>
      <p:grpSp>
        <p:nvGrpSpPr>
          <p:cNvPr name="Group 7" id="7"/>
          <p:cNvGrpSpPr/>
          <p:nvPr/>
        </p:nvGrpSpPr>
        <p:grpSpPr>
          <a:xfrm rot="0">
            <a:off x="3939089" y="3826881"/>
            <a:ext cx="10132314" cy="6739189"/>
            <a:chOff x="0" y="0"/>
            <a:chExt cx="13509753" cy="8985585"/>
          </a:xfrm>
        </p:grpSpPr>
        <p:sp>
          <p:nvSpPr>
            <p:cNvPr name="Freeform 8" id="8"/>
            <p:cNvSpPr/>
            <p:nvPr/>
          </p:nvSpPr>
          <p:spPr>
            <a:xfrm flipH="false" flipV="false" rot="0">
              <a:off x="0" y="0"/>
              <a:ext cx="13509753" cy="6877385"/>
            </a:xfrm>
            <a:custGeom>
              <a:avLst/>
              <a:gdLst/>
              <a:ahLst/>
              <a:cxnLst/>
              <a:rect r="r" b="b" t="t" l="l"/>
              <a:pathLst>
                <a:path h="6877385" w="13509753">
                  <a:moveTo>
                    <a:pt x="0" y="0"/>
                  </a:moveTo>
                  <a:lnTo>
                    <a:pt x="13509753" y="0"/>
                  </a:lnTo>
                  <a:lnTo>
                    <a:pt x="13509753" y="6877385"/>
                  </a:lnTo>
                  <a:lnTo>
                    <a:pt x="0" y="6877385"/>
                  </a:lnTo>
                  <a:lnTo>
                    <a:pt x="0" y="0"/>
                  </a:lnTo>
                  <a:close/>
                </a:path>
              </a:pathLst>
            </a:custGeom>
            <a:blipFill>
              <a:blip r:embed="rId7"/>
              <a:stretch>
                <a:fillRect l="0" t="0" r="0" b="0"/>
              </a:stretch>
            </a:blipFill>
          </p:spPr>
        </p:sp>
        <p:sp>
          <p:nvSpPr>
            <p:cNvPr name="TextBox 9" id="9"/>
            <p:cNvSpPr txBox="true"/>
            <p:nvPr/>
          </p:nvSpPr>
          <p:spPr>
            <a:xfrm rot="0">
              <a:off x="3216686" y="7299660"/>
              <a:ext cx="7076380" cy="1685925"/>
            </a:xfrm>
            <a:prstGeom prst="rect">
              <a:avLst/>
            </a:prstGeom>
          </p:spPr>
          <p:txBody>
            <a:bodyPr anchor="t" rtlCol="false" tIns="0" lIns="0" bIns="0" rIns="0">
              <a:spAutoFit/>
            </a:bodyPr>
            <a:lstStyle/>
            <a:p>
              <a:pPr algn="just">
                <a:lnSpc>
                  <a:spcPts val="3375"/>
                </a:lnSpc>
              </a:pPr>
              <a:r>
                <a:rPr lang="en-US" sz="2250">
                  <a:solidFill>
                    <a:srgbClr val="FFFFFF"/>
                  </a:solidFill>
                  <a:latin typeface="Poppins"/>
                  <a:ea typeface="Poppins"/>
                  <a:cs typeface="Poppins"/>
                  <a:sym typeface="Poppins"/>
                </a:rPr>
                <a:t>Figure 1: User Interface Screenshot </a:t>
              </a:r>
            </a:p>
            <a:p>
              <a:pPr algn="just">
                <a:lnSpc>
                  <a:spcPts val="3375"/>
                </a:lnSpc>
              </a:pPr>
            </a:p>
            <a:p>
              <a:pPr algn="just">
                <a:lnSpc>
                  <a:spcPts val="3375"/>
                </a:lnSpc>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829677" y="5143500"/>
            <a:ext cx="1696903" cy="1693401"/>
          </a:xfrm>
          <a:custGeom>
            <a:avLst/>
            <a:gdLst/>
            <a:ahLst/>
            <a:cxnLst/>
            <a:rect r="r" b="b" t="t" l="l"/>
            <a:pathLst>
              <a:path h="1693401" w="1696903">
                <a:moveTo>
                  <a:pt x="0" y="0"/>
                </a:moveTo>
                <a:lnTo>
                  <a:pt x="1696903" y="0"/>
                </a:lnTo>
                <a:lnTo>
                  <a:pt x="1696903" y="1693401"/>
                </a:lnTo>
                <a:lnTo>
                  <a:pt x="0" y="1693401"/>
                </a:lnTo>
                <a:lnTo>
                  <a:pt x="0" y="0"/>
                </a:lnTo>
                <a:close/>
              </a:path>
            </a:pathLst>
          </a:custGeom>
          <a:blipFill>
            <a:blip r:embed="rId3">
              <a:alphaModFix amt="62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523444" y="784616"/>
            <a:ext cx="6339428" cy="643474"/>
          </a:xfrm>
          <a:prstGeom prst="rect">
            <a:avLst/>
          </a:prstGeom>
        </p:spPr>
        <p:txBody>
          <a:bodyPr anchor="t" rtlCol="false" tIns="0" lIns="0" bIns="0" rIns="0">
            <a:spAutoFit/>
          </a:bodyPr>
          <a:lstStyle/>
          <a:p>
            <a:pPr algn="l">
              <a:lnSpc>
                <a:spcPts val="4038"/>
              </a:lnSpc>
            </a:pPr>
            <a:r>
              <a:rPr lang="en-US" sz="6731">
                <a:solidFill>
                  <a:srgbClr val="FFFFFF"/>
                </a:solidFill>
                <a:latin typeface="RQND Pro"/>
                <a:ea typeface="RQND Pro"/>
                <a:cs typeface="RQND Pro"/>
                <a:sym typeface="RQND Pro"/>
              </a:rPr>
              <a:t>SAMPLE I/O</a:t>
            </a:r>
          </a:p>
        </p:txBody>
      </p:sp>
      <p:sp>
        <p:nvSpPr>
          <p:cNvPr name="Freeform 5" id="5"/>
          <p:cNvSpPr/>
          <p:nvPr/>
        </p:nvSpPr>
        <p:spPr>
          <a:xfrm flipH="false" flipV="false" rot="0">
            <a:off x="257759" y="258197"/>
            <a:ext cx="6141694" cy="1541007"/>
          </a:xfrm>
          <a:custGeom>
            <a:avLst/>
            <a:gdLst/>
            <a:ahLst/>
            <a:cxnLst/>
            <a:rect r="r" b="b" t="t" l="l"/>
            <a:pathLst>
              <a:path h="1541007" w="6141694">
                <a:moveTo>
                  <a:pt x="0" y="0"/>
                </a:moveTo>
                <a:lnTo>
                  <a:pt x="6141694" y="0"/>
                </a:lnTo>
                <a:lnTo>
                  <a:pt x="6141694" y="1541006"/>
                </a:lnTo>
                <a:lnTo>
                  <a:pt x="0" y="15410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121482" y="3241871"/>
            <a:ext cx="7495122" cy="5585307"/>
          </a:xfrm>
          <a:custGeom>
            <a:avLst/>
            <a:gdLst/>
            <a:ahLst/>
            <a:cxnLst/>
            <a:rect r="r" b="b" t="t" l="l"/>
            <a:pathLst>
              <a:path h="5585307" w="7495122">
                <a:moveTo>
                  <a:pt x="0" y="0"/>
                </a:moveTo>
                <a:lnTo>
                  <a:pt x="7495122" y="0"/>
                </a:lnTo>
                <a:lnTo>
                  <a:pt x="7495122" y="5585308"/>
                </a:lnTo>
                <a:lnTo>
                  <a:pt x="0" y="5585308"/>
                </a:lnTo>
                <a:lnTo>
                  <a:pt x="0" y="0"/>
                </a:lnTo>
                <a:close/>
              </a:path>
            </a:pathLst>
          </a:custGeom>
          <a:blipFill>
            <a:blip r:embed="rId7"/>
            <a:stretch>
              <a:fillRect l="0" t="0" r="0" b="0"/>
            </a:stretch>
          </a:blipFill>
        </p:spPr>
      </p:sp>
      <p:sp>
        <p:nvSpPr>
          <p:cNvPr name="Freeform 7" id="7"/>
          <p:cNvSpPr/>
          <p:nvPr/>
        </p:nvSpPr>
        <p:spPr>
          <a:xfrm flipH="false" flipV="false" rot="0">
            <a:off x="9562730" y="3241871"/>
            <a:ext cx="6893428" cy="5585307"/>
          </a:xfrm>
          <a:custGeom>
            <a:avLst/>
            <a:gdLst/>
            <a:ahLst/>
            <a:cxnLst/>
            <a:rect r="r" b="b" t="t" l="l"/>
            <a:pathLst>
              <a:path h="5585307" w="6893428">
                <a:moveTo>
                  <a:pt x="0" y="0"/>
                </a:moveTo>
                <a:lnTo>
                  <a:pt x="6893428" y="0"/>
                </a:lnTo>
                <a:lnTo>
                  <a:pt x="6893428" y="5585308"/>
                </a:lnTo>
                <a:lnTo>
                  <a:pt x="0" y="5585308"/>
                </a:lnTo>
                <a:lnTo>
                  <a:pt x="0" y="0"/>
                </a:lnTo>
                <a:close/>
              </a:path>
            </a:pathLst>
          </a:custGeom>
          <a:blipFill>
            <a:blip r:embed="rId8"/>
            <a:stretch>
              <a:fillRect l="0" t="-1961" r="0" b="-4050"/>
            </a:stretch>
          </a:blipFill>
        </p:spPr>
      </p:sp>
      <p:sp>
        <p:nvSpPr>
          <p:cNvPr name="TextBox 8" id="8"/>
          <p:cNvSpPr txBox="true"/>
          <p:nvPr/>
        </p:nvSpPr>
        <p:spPr>
          <a:xfrm rot="0">
            <a:off x="777050" y="2079821"/>
            <a:ext cx="15679108" cy="428625"/>
          </a:xfrm>
          <a:prstGeom prst="rect">
            <a:avLst/>
          </a:prstGeom>
        </p:spPr>
        <p:txBody>
          <a:bodyPr anchor="t" rtlCol="false" tIns="0" lIns="0" bIns="0" rIns="0">
            <a:spAutoFit/>
          </a:bodyPr>
          <a:lstStyle/>
          <a:p>
            <a:pPr algn="just">
              <a:lnSpc>
                <a:spcPts val="3375"/>
              </a:lnSpc>
            </a:pPr>
            <a:r>
              <a:rPr lang="en-US" sz="2250">
                <a:solidFill>
                  <a:srgbClr val="FFFFFF"/>
                </a:solidFill>
                <a:latin typeface="Poppins Bold"/>
                <a:ea typeface="Poppins Bold"/>
                <a:cs typeface="Poppins Bold"/>
                <a:sym typeface="Poppins Bold"/>
              </a:rPr>
              <a:t>Below is one set of screenshots demonstrating sample interaction with our chatbot:</a:t>
            </a:r>
          </a:p>
        </p:txBody>
      </p:sp>
      <p:sp>
        <p:nvSpPr>
          <p:cNvPr name="TextBox 9" id="9"/>
          <p:cNvSpPr txBox="true"/>
          <p:nvPr/>
        </p:nvSpPr>
        <p:spPr>
          <a:xfrm rot="0">
            <a:off x="1747107" y="9001125"/>
            <a:ext cx="6243871" cy="428625"/>
          </a:xfrm>
          <a:prstGeom prst="rect">
            <a:avLst/>
          </a:prstGeom>
        </p:spPr>
        <p:txBody>
          <a:bodyPr anchor="t" rtlCol="false" tIns="0" lIns="0" bIns="0" rIns="0">
            <a:spAutoFit/>
          </a:bodyPr>
          <a:lstStyle/>
          <a:p>
            <a:pPr algn="just">
              <a:lnSpc>
                <a:spcPts val="3375"/>
              </a:lnSpc>
            </a:pPr>
            <a:r>
              <a:rPr lang="en-US" sz="2250">
                <a:solidFill>
                  <a:srgbClr val="FFFFFF"/>
                </a:solidFill>
                <a:latin typeface="Poppins"/>
                <a:ea typeface="Poppins"/>
                <a:cs typeface="Poppins"/>
                <a:sym typeface="Poppins"/>
              </a:rPr>
              <a:t>Figure 2: User Query and Chatbot Response </a:t>
            </a:r>
          </a:p>
        </p:txBody>
      </p:sp>
      <p:sp>
        <p:nvSpPr>
          <p:cNvPr name="TextBox 10" id="10"/>
          <p:cNvSpPr txBox="true"/>
          <p:nvPr/>
        </p:nvSpPr>
        <p:spPr>
          <a:xfrm rot="0">
            <a:off x="9805548" y="9010650"/>
            <a:ext cx="6775755" cy="384325"/>
          </a:xfrm>
          <a:prstGeom prst="rect">
            <a:avLst/>
          </a:prstGeom>
        </p:spPr>
        <p:txBody>
          <a:bodyPr anchor="t" rtlCol="false" tIns="0" lIns="0" bIns="0" rIns="0">
            <a:spAutoFit/>
          </a:bodyPr>
          <a:lstStyle/>
          <a:p>
            <a:pPr algn="just">
              <a:lnSpc>
                <a:spcPts val="3032"/>
              </a:lnSpc>
            </a:pPr>
            <a:r>
              <a:rPr lang="en-US" sz="2021">
                <a:solidFill>
                  <a:srgbClr val="FFFFFF"/>
                </a:solidFill>
                <a:latin typeface="Poppins"/>
                <a:ea typeface="Poppins"/>
                <a:cs typeface="Poppins"/>
                <a:sym typeface="Poppins"/>
              </a:rPr>
              <a:t>Figure 3: Context and Source Information for Query 1</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829677" y="5143500"/>
            <a:ext cx="1696903" cy="1693401"/>
          </a:xfrm>
          <a:custGeom>
            <a:avLst/>
            <a:gdLst/>
            <a:ahLst/>
            <a:cxnLst/>
            <a:rect r="r" b="b" t="t" l="l"/>
            <a:pathLst>
              <a:path h="1693401" w="1696903">
                <a:moveTo>
                  <a:pt x="0" y="0"/>
                </a:moveTo>
                <a:lnTo>
                  <a:pt x="1696903" y="0"/>
                </a:lnTo>
                <a:lnTo>
                  <a:pt x="1696903" y="1693401"/>
                </a:lnTo>
                <a:lnTo>
                  <a:pt x="0" y="1693401"/>
                </a:lnTo>
                <a:lnTo>
                  <a:pt x="0" y="0"/>
                </a:lnTo>
                <a:close/>
              </a:path>
            </a:pathLst>
          </a:custGeom>
          <a:blipFill>
            <a:blip r:embed="rId3">
              <a:alphaModFix amt="62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662304" y="905722"/>
            <a:ext cx="8172374" cy="501894"/>
          </a:xfrm>
          <a:prstGeom prst="rect">
            <a:avLst/>
          </a:prstGeom>
        </p:spPr>
        <p:txBody>
          <a:bodyPr anchor="t" rtlCol="false" tIns="0" lIns="0" bIns="0" rIns="0">
            <a:spAutoFit/>
          </a:bodyPr>
          <a:lstStyle/>
          <a:p>
            <a:pPr algn="l">
              <a:lnSpc>
                <a:spcPts val="3105"/>
              </a:lnSpc>
            </a:pPr>
            <a:r>
              <a:rPr lang="en-US" sz="5175">
                <a:solidFill>
                  <a:srgbClr val="FFFFFF"/>
                </a:solidFill>
                <a:latin typeface="RQND Pro"/>
                <a:ea typeface="RQND Pro"/>
                <a:cs typeface="RQND Pro"/>
                <a:sym typeface="RQND Pro"/>
              </a:rPr>
              <a:t>SAMPLE I/O CONTINUED</a:t>
            </a:r>
          </a:p>
        </p:txBody>
      </p:sp>
      <p:sp>
        <p:nvSpPr>
          <p:cNvPr name="Freeform 5" id="5"/>
          <p:cNvSpPr/>
          <p:nvPr/>
        </p:nvSpPr>
        <p:spPr>
          <a:xfrm flipH="false" flipV="false" rot="0">
            <a:off x="168283" y="258197"/>
            <a:ext cx="6765595" cy="1697549"/>
          </a:xfrm>
          <a:custGeom>
            <a:avLst/>
            <a:gdLst/>
            <a:ahLst/>
            <a:cxnLst/>
            <a:rect r="r" b="b" t="t" l="l"/>
            <a:pathLst>
              <a:path h="1697549" w="6765595">
                <a:moveTo>
                  <a:pt x="0" y="0"/>
                </a:moveTo>
                <a:lnTo>
                  <a:pt x="6765594" y="0"/>
                </a:lnTo>
                <a:lnTo>
                  <a:pt x="6765594" y="1697549"/>
                </a:lnTo>
                <a:lnTo>
                  <a:pt x="0" y="169754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535266" y="3284218"/>
            <a:ext cx="7946388" cy="5500614"/>
          </a:xfrm>
          <a:custGeom>
            <a:avLst/>
            <a:gdLst/>
            <a:ahLst/>
            <a:cxnLst/>
            <a:rect r="r" b="b" t="t" l="l"/>
            <a:pathLst>
              <a:path h="5500614" w="7946388">
                <a:moveTo>
                  <a:pt x="0" y="0"/>
                </a:moveTo>
                <a:lnTo>
                  <a:pt x="7946388" y="0"/>
                </a:lnTo>
                <a:lnTo>
                  <a:pt x="7946388" y="5500614"/>
                </a:lnTo>
                <a:lnTo>
                  <a:pt x="0" y="5500614"/>
                </a:lnTo>
                <a:lnTo>
                  <a:pt x="0" y="0"/>
                </a:lnTo>
                <a:close/>
              </a:path>
            </a:pathLst>
          </a:custGeom>
          <a:blipFill>
            <a:blip r:embed="rId7"/>
            <a:stretch>
              <a:fillRect l="0" t="0" r="0" b="0"/>
            </a:stretch>
          </a:blipFill>
        </p:spPr>
      </p:sp>
      <p:sp>
        <p:nvSpPr>
          <p:cNvPr name="Freeform 7" id="7"/>
          <p:cNvSpPr/>
          <p:nvPr/>
        </p:nvSpPr>
        <p:spPr>
          <a:xfrm flipH="false" flipV="false" rot="0">
            <a:off x="9282753" y="3669910"/>
            <a:ext cx="8331288" cy="4729230"/>
          </a:xfrm>
          <a:custGeom>
            <a:avLst/>
            <a:gdLst/>
            <a:ahLst/>
            <a:cxnLst/>
            <a:rect r="r" b="b" t="t" l="l"/>
            <a:pathLst>
              <a:path h="4729230" w="8331288">
                <a:moveTo>
                  <a:pt x="0" y="0"/>
                </a:moveTo>
                <a:lnTo>
                  <a:pt x="8331288" y="0"/>
                </a:lnTo>
                <a:lnTo>
                  <a:pt x="8331288" y="4729230"/>
                </a:lnTo>
                <a:lnTo>
                  <a:pt x="0" y="4729230"/>
                </a:lnTo>
                <a:lnTo>
                  <a:pt x="0" y="0"/>
                </a:lnTo>
                <a:close/>
              </a:path>
            </a:pathLst>
          </a:custGeom>
          <a:blipFill>
            <a:blip r:embed="rId8"/>
            <a:stretch>
              <a:fillRect l="0" t="0" r="-1457" b="0"/>
            </a:stretch>
          </a:blipFill>
        </p:spPr>
      </p:sp>
      <p:sp>
        <p:nvSpPr>
          <p:cNvPr name="TextBox 8" id="8"/>
          <p:cNvSpPr txBox="true"/>
          <p:nvPr/>
        </p:nvSpPr>
        <p:spPr>
          <a:xfrm rot="0">
            <a:off x="2873464" y="8983737"/>
            <a:ext cx="3035197" cy="428625"/>
          </a:xfrm>
          <a:prstGeom prst="rect">
            <a:avLst/>
          </a:prstGeom>
        </p:spPr>
        <p:txBody>
          <a:bodyPr anchor="t" rtlCol="false" tIns="0" lIns="0" bIns="0" rIns="0">
            <a:spAutoFit/>
          </a:bodyPr>
          <a:lstStyle/>
          <a:p>
            <a:pPr algn="just">
              <a:lnSpc>
                <a:spcPts val="3375"/>
              </a:lnSpc>
            </a:pPr>
            <a:r>
              <a:rPr lang="en-US" sz="2250">
                <a:solidFill>
                  <a:srgbClr val="FFFFFF"/>
                </a:solidFill>
                <a:latin typeface="Poppins"/>
                <a:ea typeface="Poppins"/>
                <a:cs typeface="Poppins"/>
                <a:sym typeface="Poppins"/>
              </a:rPr>
              <a:t>Figure 4: User Query  </a:t>
            </a:r>
          </a:p>
        </p:txBody>
      </p:sp>
      <p:sp>
        <p:nvSpPr>
          <p:cNvPr name="TextBox 9" id="9"/>
          <p:cNvSpPr txBox="true"/>
          <p:nvPr/>
        </p:nvSpPr>
        <p:spPr>
          <a:xfrm rot="0">
            <a:off x="10346699" y="8818072"/>
            <a:ext cx="6203397" cy="769481"/>
          </a:xfrm>
          <a:prstGeom prst="rect">
            <a:avLst/>
          </a:prstGeom>
        </p:spPr>
        <p:txBody>
          <a:bodyPr anchor="t" rtlCol="false" tIns="0" lIns="0" bIns="0" rIns="0">
            <a:spAutoFit/>
          </a:bodyPr>
          <a:lstStyle/>
          <a:p>
            <a:pPr algn="just">
              <a:lnSpc>
                <a:spcPts val="3032"/>
              </a:lnSpc>
            </a:pPr>
            <a:r>
              <a:rPr lang="en-US" sz="2021">
                <a:solidFill>
                  <a:srgbClr val="FFFFFF"/>
                </a:solidFill>
                <a:latin typeface="Poppins"/>
                <a:ea typeface="Poppins"/>
                <a:cs typeface="Poppins"/>
                <a:sym typeface="Poppins"/>
              </a:rPr>
              <a:t>Figure 5: Chatbot response, Context and Source</a:t>
            </a:r>
          </a:p>
          <a:p>
            <a:pPr algn="just">
              <a:lnSpc>
                <a:spcPts val="3032"/>
              </a:lnSpc>
            </a:pPr>
            <a:r>
              <a:rPr lang="en-US" sz="2021">
                <a:solidFill>
                  <a:srgbClr val="FFFFFF"/>
                </a:solidFill>
                <a:latin typeface="Poppins"/>
                <a:ea typeface="Poppins"/>
                <a:cs typeface="Poppins"/>
                <a:sym typeface="Poppins"/>
              </a:rPr>
              <a:t>                 </a:t>
            </a:r>
            <a:r>
              <a:rPr lang="en-US" sz="2021">
                <a:solidFill>
                  <a:srgbClr val="FFFFFF"/>
                </a:solidFill>
                <a:latin typeface="Poppins"/>
                <a:ea typeface="Poppins"/>
                <a:cs typeface="Poppins"/>
                <a:sym typeface="Poppins"/>
              </a:rPr>
              <a:t>Information for Query 2</a:t>
            </a:r>
          </a:p>
        </p:txBody>
      </p:sp>
      <p:sp>
        <p:nvSpPr>
          <p:cNvPr name="TextBox 10" id="10"/>
          <p:cNvSpPr txBox="true"/>
          <p:nvPr/>
        </p:nvSpPr>
        <p:spPr>
          <a:xfrm rot="0">
            <a:off x="777050" y="2137171"/>
            <a:ext cx="15679108" cy="428625"/>
          </a:xfrm>
          <a:prstGeom prst="rect">
            <a:avLst/>
          </a:prstGeom>
        </p:spPr>
        <p:txBody>
          <a:bodyPr anchor="t" rtlCol="false" tIns="0" lIns="0" bIns="0" rIns="0">
            <a:spAutoFit/>
          </a:bodyPr>
          <a:lstStyle/>
          <a:p>
            <a:pPr algn="just">
              <a:lnSpc>
                <a:spcPts val="3375"/>
              </a:lnSpc>
            </a:pPr>
            <a:r>
              <a:rPr lang="en-US" sz="2250">
                <a:solidFill>
                  <a:srgbClr val="FFFFFF"/>
                </a:solidFill>
                <a:latin typeface="Poppins Bold"/>
                <a:ea typeface="Poppins Bold"/>
                <a:cs typeface="Poppins Bold"/>
                <a:sym typeface="Poppins Bold"/>
              </a:rPr>
              <a:t>Below is another set of screenshots demonstrating sample interaction with our chatbot: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DAGKWLnLLf4</dc:identifier>
  <dcterms:modified xsi:type="dcterms:W3CDTF">2011-08-01T06:04:30Z</dcterms:modified>
  <cp:revision>1</cp:revision>
  <dc:title>PPT</dc:title>
</cp:coreProperties>
</file>

<file path=docProps/thumbnail.jpeg>
</file>